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0" r:id="rId1"/>
  </p:sldMasterIdLst>
  <p:notesMasterIdLst>
    <p:notesMasterId r:id="rId42"/>
  </p:notesMasterIdLst>
  <p:sldIdLst>
    <p:sldId id="256" r:id="rId2"/>
    <p:sldId id="269" r:id="rId3"/>
    <p:sldId id="298" r:id="rId4"/>
    <p:sldId id="257" r:id="rId5"/>
    <p:sldId id="303" r:id="rId6"/>
    <p:sldId id="273" r:id="rId7"/>
    <p:sldId id="263" r:id="rId8"/>
    <p:sldId id="265" r:id="rId9"/>
    <p:sldId id="267" r:id="rId10"/>
    <p:sldId id="305" r:id="rId11"/>
    <p:sldId id="268" r:id="rId12"/>
    <p:sldId id="301" r:id="rId13"/>
    <p:sldId id="272" r:id="rId14"/>
    <p:sldId id="274" r:id="rId15"/>
    <p:sldId id="275" r:id="rId16"/>
    <p:sldId id="304" r:id="rId17"/>
    <p:sldId id="280" r:id="rId18"/>
    <p:sldId id="306" r:id="rId19"/>
    <p:sldId id="276" r:id="rId20"/>
    <p:sldId id="277" r:id="rId21"/>
    <p:sldId id="278" r:id="rId22"/>
    <p:sldId id="279" r:id="rId23"/>
    <p:sldId id="285" r:id="rId24"/>
    <p:sldId id="282" r:id="rId25"/>
    <p:sldId id="281" r:id="rId26"/>
    <p:sldId id="283" r:id="rId27"/>
    <p:sldId id="284" r:id="rId28"/>
    <p:sldId id="288" r:id="rId29"/>
    <p:sldId id="286" r:id="rId30"/>
    <p:sldId id="290" r:id="rId31"/>
    <p:sldId id="289" r:id="rId32"/>
    <p:sldId id="291" r:id="rId33"/>
    <p:sldId id="287" r:id="rId34"/>
    <p:sldId id="293" r:id="rId35"/>
    <p:sldId id="295" r:id="rId36"/>
    <p:sldId id="292" r:id="rId37"/>
    <p:sldId id="294" r:id="rId38"/>
    <p:sldId id="296" r:id="rId39"/>
    <p:sldId id="300" r:id="rId40"/>
    <p:sldId id="29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62" autoAdjust="0"/>
    <p:restoredTop sz="80606" autoAdjust="0"/>
  </p:normalViewPr>
  <p:slideViewPr>
    <p:cSldViewPr snapToGrid="0">
      <p:cViewPr varScale="1">
        <p:scale>
          <a:sx n="132" d="100"/>
          <a:sy n="132" d="100"/>
        </p:scale>
        <p:origin x="93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9DFE1F-051A-4613-8047-FA27B84091B7}" type="datetimeFigureOut">
              <a:rPr lang="en-US" smtClean="0"/>
              <a:t>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8BB8A8-457E-4E3F-B9D2-ED0A6C762701}" type="slidenum">
              <a:rPr lang="en-US" smtClean="0"/>
              <a:t>‹#›</a:t>
            </a:fld>
            <a:endParaRPr lang="en-US"/>
          </a:p>
        </p:txBody>
      </p:sp>
    </p:spTree>
    <p:extLst>
      <p:ext uri="{BB962C8B-B14F-4D97-AF65-F5344CB8AC3E}">
        <p14:creationId xmlns:p14="http://schemas.microsoft.com/office/powerpoint/2010/main" val="1783618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Fundamental decision you make on how you organize the data in the big data environment </a:t>
            </a:r>
          </a:p>
          <a:p>
            <a:endParaRPr lang="en-US" dirty="0"/>
          </a:p>
        </p:txBody>
      </p:sp>
      <p:sp>
        <p:nvSpPr>
          <p:cNvPr id="4" name="Slide Number Placeholder 3"/>
          <p:cNvSpPr>
            <a:spLocks noGrp="1"/>
          </p:cNvSpPr>
          <p:nvPr>
            <p:ph type="sldNum" sz="quarter" idx="10"/>
          </p:nvPr>
        </p:nvSpPr>
        <p:spPr/>
        <p:txBody>
          <a:bodyPr/>
          <a:lstStyle/>
          <a:p>
            <a:fld id="{01E502BB-7077-48E1-A6FC-AF6D939339D1}" type="slidenum">
              <a:rPr lang="en-US" smtClean="0"/>
              <a:t>8</a:t>
            </a:fld>
            <a:endParaRPr lang="en-US"/>
          </a:p>
        </p:txBody>
      </p:sp>
    </p:spTree>
    <p:extLst>
      <p:ext uri="{BB962C8B-B14F-4D97-AF65-F5344CB8AC3E}">
        <p14:creationId xmlns:p14="http://schemas.microsoft.com/office/powerpoint/2010/main" val="4246400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3007C13-8B10-4110-B449-2E65250C9065}"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7903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8BB8A8-457E-4E3F-B9D2-ED0A6C762701}" type="slidenum">
              <a:rPr lang="en-US" smtClean="0"/>
              <a:t>11</a:t>
            </a:fld>
            <a:endParaRPr lang="en-US"/>
          </a:p>
        </p:txBody>
      </p:sp>
    </p:spTree>
    <p:extLst>
      <p:ext uri="{BB962C8B-B14F-4D97-AF65-F5344CB8AC3E}">
        <p14:creationId xmlns:p14="http://schemas.microsoft.com/office/powerpoint/2010/main" val="3695316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8BB8A8-457E-4E3F-B9D2-ED0A6C762701}" type="slidenum">
              <a:rPr lang="en-US" smtClean="0"/>
              <a:t>12</a:t>
            </a:fld>
            <a:endParaRPr lang="en-US"/>
          </a:p>
        </p:txBody>
      </p:sp>
    </p:spTree>
    <p:extLst>
      <p:ext uri="{BB962C8B-B14F-4D97-AF65-F5344CB8AC3E}">
        <p14:creationId xmlns:p14="http://schemas.microsoft.com/office/powerpoint/2010/main" val="3516676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8BB8A8-457E-4E3F-B9D2-ED0A6C762701}" type="slidenum">
              <a:rPr lang="en-US" smtClean="0"/>
              <a:t>25</a:t>
            </a:fld>
            <a:endParaRPr lang="en-US"/>
          </a:p>
        </p:txBody>
      </p:sp>
    </p:spTree>
    <p:extLst>
      <p:ext uri="{BB962C8B-B14F-4D97-AF65-F5344CB8AC3E}">
        <p14:creationId xmlns:p14="http://schemas.microsoft.com/office/powerpoint/2010/main" val="2347006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8BB8A8-457E-4E3F-B9D2-ED0A6C762701}" type="slidenum">
              <a:rPr lang="en-US" smtClean="0"/>
              <a:t>38</a:t>
            </a:fld>
            <a:endParaRPr lang="en-US"/>
          </a:p>
        </p:txBody>
      </p:sp>
    </p:spTree>
    <p:extLst>
      <p:ext uri="{BB962C8B-B14F-4D97-AF65-F5344CB8AC3E}">
        <p14:creationId xmlns:p14="http://schemas.microsoft.com/office/powerpoint/2010/main" val="3832830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8BB8A8-457E-4E3F-B9D2-ED0A6C762701}" type="slidenum">
              <a:rPr lang="en-US" smtClean="0"/>
              <a:t>39</a:t>
            </a:fld>
            <a:endParaRPr lang="en-US"/>
          </a:p>
        </p:txBody>
      </p:sp>
    </p:spTree>
    <p:extLst>
      <p:ext uri="{BB962C8B-B14F-4D97-AF65-F5344CB8AC3E}">
        <p14:creationId xmlns:p14="http://schemas.microsoft.com/office/powerpoint/2010/main" val="3512642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68F6725-073F-46B2-AF92-9A07F4701161}"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3764776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68F6725-073F-46B2-AF92-9A07F4701161}"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228087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68F6725-073F-46B2-AF92-9A07F4701161}"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FA411-69E6-47BE-BEFE-B618E936BDE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981946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68F6725-073F-46B2-AF92-9A07F4701161}"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2761383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68F6725-073F-46B2-AF92-9A07F4701161}"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FA411-69E6-47BE-BEFE-B618E936BDE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19329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68F6725-073F-46B2-AF92-9A07F4701161}"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1318113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8F6725-073F-46B2-AF92-9A07F4701161}"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146426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8F6725-073F-46B2-AF92-9A07F4701161}"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11632894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5" name="Title 32"/>
          <p:cNvSpPr>
            <a:spLocks noGrp="1"/>
          </p:cNvSpPr>
          <p:nvPr>
            <p:ph type="title" hasCustomPrompt="1"/>
          </p:nvPr>
        </p:nvSpPr>
        <p:spPr>
          <a:xfrm>
            <a:off x="482600" y="1481070"/>
            <a:ext cx="9347200" cy="442980"/>
          </a:xfrm>
          <a:prstGeom prst="rect">
            <a:avLst/>
          </a:prstGeom>
        </p:spPr>
        <p:txBody>
          <a:bodyPr/>
          <a:lstStyle>
            <a:lvl1pPr>
              <a:defRPr sz="2400" b="1">
                <a:solidFill>
                  <a:srgbClr val="702082"/>
                </a:solidFill>
              </a:defRPr>
            </a:lvl1pPr>
          </a:lstStyle>
          <a:p>
            <a:r>
              <a:rPr lang="en-US"/>
              <a:t>Page title here</a:t>
            </a:r>
            <a:endParaRPr lang="en-IN"/>
          </a:p>
        </p:txBody>
      </p:sp>
      <p:sp>
        <p:nvSpPr>
          <p:cNvPr id="7" name="Text Placeholder 6"/>
          <p:cNvSpPr>
            <a:spLocks noGrp="1"/>
          </p:cNvSpPr>
          <p:nvPr>
            <p:ph type="body" sz="quarter" idx="14"/>
          </p:nvPr>
        </p:nvSpPr>
        <p:spPr>
          <a:xfrm>
            <a:off x="476252" y="2332039"/>
            <a:ext cx="8807449" cy="37480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54120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8F6725-073F-46B2-AF92-9A07F4701161}"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3693159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68F6725-073F-46B2-AF92-9A07F4701161}"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3923243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68F6725-073F-46B2-AF92-9A07F4701161}"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614508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8F6725-073F-46B2-AF92-9A07F4701161}" type="datetimeFigureOut">
              <a:rPr lang="en-US" smtClean="0"/>
              <a:t>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770936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68F6725-073F-46B2-AF92-9A07F4701161}" type="datetimeFigureOut">
              <a:rPr lang="en-US" smtClean="0"/>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381514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8F6725-073F-46B2-AF92-9A07F4701161}" type="datetimeFigureOut">
              <a:rPr lang="en-US" smtClean="0"/>
              <a:t>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143214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68F6725-073F-46B2-AF92-9A07F4701161}"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1283515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68F6725-073F-46B2-AF92-9A07F4701161}"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436675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68F6725-073F-46B2-AF92-9A07F4701161}" type="datetimeFigureOut">
              <a:rPr lang="en-US" smtClean="0"/>
              <a:t>12/6/2021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ABFA411-69E6-47BE-BEFE-B618E936BDE7}" type="slidenum">
              <a:rPr lang="en-US" smtClean="0"/>
              <a:t>‹#›</a:t>
            </a:fld>
            <a:endParaRPr lang="en-US"/>
          </a:p>
        </p:txBody>
      </p:sp>
    </p:spTree>
    <p:extLst>
      <p:ext uri="{BB962C8B-B14F-4D97-AF65-F5344CB8AC3E}">
        <p14:creationId xmlns:p14="http://schemas.microsoft.com/office/powerpoint/2010/main" val="171725775"/>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ftp://ftp.ebi.ac.uk/pub/databases/opentargets/genetics/20022712/lut/study-index/" TargetMode="External"/><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hyperlink" Target="ftp://ftp.ebi.ac.uk/pub/databases/opentargets/genetics/20022712/lut/variant-index/" TargetMode="External"/><Relationship Id="rId5" Type="http://schemas.openxmlformats.org/officeDocument/2006/relationships/hyperlink" Target="ftp://ftp.ebi.ac.uk/pub/databases/opentargets/genetics/20022712/v2d_credset/"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docs.tiledb.com/cloud/" TargetMode="External"/><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docs.tiledb.com/main/concepts/data-model" TargetMode="External"/><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epilepsy.com/learn/epilepsy-due-specific-causes/genetic-causes-epilepsy/genetics-basics"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ogirardot.wordpress.com/2015/05/29/rdds-are-the-new-bytecode-of-apache-spark/" TargetMode="Externa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embl.org/jobs/position/EBI01936"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ftp://ftp.ebi.ac.uk/pub/databases/opentargets/genetics" TargetMode="Externa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localhost:850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t>Exploring and Comparing Database Modeling using Open Target Genetics Data from SQL to </a:t>
            </a:r>
            <a:r>
              <a:rPr lang="en-US" sz="3600" dirty="0" err="1" smtClean="0"/>
              <a:t>noSQL</a:t>
            </a:r>
            <a:endParaRPr lang="en-US" sz="3600" dirty="0"/>
          </a:p>
        </p:txBody>
      </p:sp>
      <p:sp>
        <p:nvSpPr>
          <p:cNvPr id="3" name="Subtitle 2"/>
          <p:cNvSpPr>
            <a:spLocks noGrp="1"/>
          </p:cNvSpPr>
          <p:nvPr>
            <p:ph type="subTitle" idx="1"/>
          </p:nvPr>
        </p:nvSpPr>
        <p:spPr>
          <a:xfrm>
            <a:off x="1581882" y="4491407"/>
            <a:ext cx="7766936" cy="1866663"/>
          </a:xfrm>
        </p:spPr>
        <p:txBody>
          <a:bodyPr>
            <a:noAutofit/>
          </a:bodyPr>
          <a:lstStyle/>
          <a:p>
            <a:r>
              <a:rPr lang="en-US" sz="2000" dirty="0" smtClean="0"/>
              <a:t>Wenliang Zhang</a:t>
            </a:r>
          </a:p>
          <a:p>
            <a:r>
              <a:rPr lang="en-US" sz="2000" dirty="0" smtClean="0"/>
              <a:t>Final Project 2021 Fall</a:t>
            </a:r>
          </a:p>
          <a:p>
            <a:r>
              <a:rPr lang="en-US" sz="2000" dirty="0" smtClean="0"/>
              <a:t>CS779 Advanced Database Management</a:t>
            </a:r>
          </a:p>
          <a:p>
            <a:r>
              <a:rPr lang="en-US" sz="2000" dirty="0" smtClean="0"/>
              <a:t>2021.12.09</a:t>
            </a:r>
            <a:endParaRPr lang="en-US" sz="2000" dirty="0"/>
          </a:p>
        </p:txBody>
      </p:sp>
    </p:spTree>
    <p:extLst>
      <p:ext uri="{BB962C8B-B14F-4D97-AF65-F5344CB8AC3E}">
        <p14:creationId xmlns:p14="http://schemas.microsoft.com/office/powerpoint/2010/main" val="9295317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77334" y="609600"/>
            <a:ext cx="9141580" cy="712562"/>
          </a:xfrm>
        </p:spPr>
        <p:txBody>
          <a:bodyPr/>
          <a:lstStyle/>
          <a:p>
            <a:r>
              <a:rPr lang="en-US" dirty="0" smtClean="0"/>
              <a:t>Data ETL process(study table as example)</a:t>
            </a:r>
            <a:endParaRPr lang="en-US" dirty="0"/>
          </a:p>
        </p:txBody>
      </p:sp>
      <p:sp>
        <p:nvSpPr>
          <p:cNvPr id="9" name="Text Placeholder 8"/>
          <p:cNvSpPr>
            <a:spLocks noGrp="1"/>
          </p:cNvSpPr>
          <p:nvPr>
            <p:ph type="body" idx="1"/>
          </p:nvPr>
        </p:nvSpPr>
        <p:spPr>
          <a:xfrm>
            <a:off x="438974" y="1354138"/>
            <a:ext cx="4185623" cy="576262"/>
          </a:xfrm>
        </p:spPr>
        <p:txBody>
          <a:bodyPr/>
          <a:lstStyle/>
          <a:p>
            <a:r>
              <a:rPr lang="en-US" dirty="0" smtClean="0"/>
              <a:t>Schema for staging table</a:t>
            </a:r>
            <a:endParaRPr lang="en-US" dirty="0"/>
          </a:p>
        </p:txBody>
      </p:sp>
      <p:sp>
        <p:nvSpPr>
          <p:cNvPr id="11" name="Text Placeholder 10"/>
          <p:cNvSpPr>
            <a:spLocks noGrp="1"/>
          </p:cNvSpPr>
          <p:nvPr>
            <p:ph type="body" sz="quarter" idx="3"/>
          </p:nvPr>
        </p:nvSpPr>
        <p:spPr>
          <a:xfrm>
            <a:off x="5045711" y="1322162"/>
            <a:ext cx="4185618" cy="576262"/>
          </a:xfrm>
        </p:spPr>
        <p:txBody>
          <a:bodyPr/>
          <a:lstStyle/>
          <a:p>
            <a:r>
              <a:rPr lang="en-US" dirty="0" smtClean="0"/>
              <a:t>Schema for data table</a:t>
            </a:r>
            <a:endParaRPr lang="en-US" dirty="0"/>
          </a:p>
        </p:txBody>
      </p:sp>
      <p:sp>
        <p:nvSpPr>
          <p:cNvPr id="17" name="TextBox 16"/>
          <p:cNvSpPr txBox="1"/>
          <p:nvPr/>
        </p:nvSpPr>
        <p:spPr>
          <a:xfrm>
            <a:off x="1511148" y="3356429"/>
            <a:ext cx="1702710" cy="369332"/>
          </a:xfrm>
          <a:prstGeom prst="rect">
            <a:avLst/>
          </a:prstGeom>
          <a:noFill/>
        </p:spPr>
        <p:txBody>
          <a:bodyPr wrap="none" rtlCol="0">
            <a:spAutoFit/>
          </a:bodyPr>
          <a:lstStyle/>
          <a:p>
            <a:r>
              <a:rPr lang="en-US" dirty="0" err="1" smtClean="0"/>
              <a:t>raw_json_data</a:t>
            </a:r>
            <a:endParaRPr lang="en-US" dirty="0"/>
          </a:p>
        </p:txBody>
      </p:sp>
      <p:sp>
        <p:nvSpPr>
          <p:cNvPr id="20" name="TextBox 19"/>
          <p:cNvSpPr txBox="1"/>
          <p:nvPr/>
        </p:nvSpPr>
        <p:spPr>
          <a:xfrm>
            <a:off x="1816758" y="4100286"/>
            <a:ext cx="858568" cy="369332"/>
          </a:xfrm>
          <a:prstGeom prst="rect">
            <a:avLst/>
          </a:prstGeom>
          <a:noFill/>
        </p:spPr>
        <p:txBody>
          <a:bodyPr wrap="none" rtlCol="0">
            <a:spAutoFit/>
          </a:bodyPr>
          <a:lstStyle/>
          <a:p>
            <a:r>
              <a:rPr lang="en-US" dirty="0" err="1" smtClean="0"/>
              <a:t>aws</a:t>
            </a:r>
            <a:r>
              <a:rPr lang="en-US" dirty="0" smtClean="0"/>
              <a:t> s3</a:t>
            </a:r>
            <a:endParaRPr lang="en-US" dirty="0"/>
          </a:p>
        </p:txBody>
      </p:sp>
      <p:sp>
        <p:nvSpPr>
          <p:cNvPr id="21" name="Down Arrow 20"/>
          <p:cNvSpPr/>
          <p:nvPr/>
        </p:nvSpPr>
        <p:spPr>
          <a:xfrm>
            <a:off x="2162629" y="3810000"/>
            <a:ext cx="134424" cy="3410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a:off x="2162629" y="4553697"/>
            <a:ext cx="157759" cy="3773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624444" y="5007429"/>
            <a:ext cx="1535998" cy="369332"/>
          </a:xfrm>
          <a:prstGeom prst="rect">
            <a:avLst/>
          </a:prstGeom>
          <a:noFill/>
        </p:spPr>
        <p:txBody>
          <a:bodyPr wrap="none" rtlCol="0">
            <a:spAutoFit/>
          </a:bodyPr>
          <a:lstStyle/>
          <a:p>
            <a:r>
              <a:rPr lang="en-US" dirty="0" smtClean="0"/>
              <a:t>staging table</a:t>
            </a:r>
            <a:endParaRPr lang="en-US" dirty="0"/>
          </a:p>
        </p:txBody>
      </p:sp>
      <p:sp>
        <p:nvSpPr>
          <p:cNvPr id="27" name="Down Arrow 26"/>
          <p:cNvSpPr/>
          <p:nvPr/>
        </p:nvSpPr>
        <p:spPr>
          <a:xfrm>
            <a:off x="2139294" y="5506608"/>
            <a:ext cx="157759" cy="3773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670920" y="5968058"/>
            <a:ext cx="1252266" cy="369332"/>
          </a:xfrm>
          <a:prstGeom prst="rect">
            <a:avLst/>
          </a:prstGeom>
          <a:noFill/>
        </p:spPr>
        <p:txBody>
          <a:bodyPr wrap="none" rtlCol="0">
            <a:spAutoFit/>
          </a:bodyPr>
          <a:lstStyle/>
          <a:p>
            <a:r>
              <a:rPr lang="en-US" dirty="0" smtClean="0"/>
              <a:t>data table</a:t>
            </a:r>
            <a:endParaRPr lang="en-US" dirty="0"/>
          </a:p>
        </p:txBody>
      </p:sp>
      <p:pic>
        <p:nvPicPr>
          <p:cNvPr id="31" name="Content Placeholder 30"/>
          <p:cNvPicPr>
            <a:picLocks noGrp="1" noChangeAspect="1"/>
          </p:cNvPicPr>
          <p:nvPr>
            <p:ph sz="half" idx="2"/>
          </p:nvPr>
        </p:nvPicPr>
        <p:blipFill>
          <a:blip r:embed="rId2"/>
          <a:stretch>
            <a:fillRect/>
          </a:stretch>
        </p:blipFill>
        <p:spPr>
          <a:xfrm>
            <a:off x="438974" y="1941197"/>
            <a:ext cx="4575185" cy="1049527"/>
          </a:xfrm>
          <a:prstGeom prst="rect">
            <a:avLst/>
          </a:prstGeom>
        </p:spPr>
      </p:pic>
      <p:pic>
        <p:nvPicPr>
          <p:cNvPr id="35" name="Content Placeholder 34"/>
          <p:cNvPicPr>
            <a:picLocks noGrp="1" noChangeAspect="1"/>
          </p:cNvPicPr>
          <p:nvPr>
            <p:ph sz="quarter" idx="4"/>
          </p:nvPr>
        </p:nvPicPr>
        <p:blipFill>
          <a:blip r:embed="rId3"/>
          <a:stretch>
            <a:fillRect/>
          </a:stretch>
        </p:blipFill>
        <p:spPr>
          <a:xfrm>
            <a:off x="5145008" y="1930400"/>
            <a:ext cx="4367354" cy="4834230"/>
          </a:xfrm>
          <a:prstGeom prst="rect">
            <a:avLst/>
          </a:prstGeom>
        </p:spPr>
      </p:pic>
    </p:spTree>
    <p:extLst>
      <p:ext uri="{BB962C8B-B14F-4D97-AF65-F5344CB8AC3E}">
        <p14:creationId xmlns:p14="http://schemas.microsoft.com/office/powerpoint/2010/main" val="9368350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95E7-11A6-0A45-884C-F6F2A3BE18A3}"/>
              </a:ext>
            </a:extLst>
          </p:cNvPr>
          <p:cNvSpPr>
            <a:spLocks noGrp="1"/>
          </p:cNvSpPr>
          <p:nvPr>
            <p:ph type="title"/>
          </p:nvPr>
        </p:nvSpPr>
        <p:spPr>
          <a:xfrm>
            <a:off x="251856" y="90417"/>
            <a:ext cx="8596668" cy="734989"/>
          </a:xfrm>
        </p:spPr>
        <p:txBody>
          <a:bodyPr>
            <a:normAutofit/>
          </a:bodyPr>
          <a:lstStyle/>
          <a:p>
            <a:r>
              <a:rPr lang="en-US" dirty="0" smtClean="0"/>
              <a:t>Data query and visualization using HUE</a:t>
            </a:r>
            <a:endParaRPr lang="en-US" dirty="0"/>
          </a:p>
        </p:txBody>
      </p:sp>
      <p:sp>
        <p:nvSpPr>
          <p:cNvPr id="4" name="Footer Placeholder 3">
            <a:extLst>
              <a:ext uri="{FF2B5EF4-FFF2-40B4-BE49-F238E27FC236}">
                <a16:creationId xmlns:a16="http://schemas.microsoft.com/office/drawing/2014/main" id="{666047FE-C5D0-A04F-8135-D15577654462}"/>
              </a:ext>
            </a:extLst>
          </p:cNvPr>
          <p:cNvSpPr>
            <a:spLocks noGrp="1"/>
          </p:cNvSpPr>
          <p:nvPr>
            <p:ph type="ftr" sz="quarter" idx="4294967295"/>
          </p:nvPr>
        </p:nvSpPr>
        <p:spPr>
          <a:xfrm>
            <a:off x="7774900" y="6500244"/>
            <a:ext cx="2321601" cy="242081"/>
          </a:xfrm>
          <a:prstGeom prst="rect">
            <a:avLst/>
          </a:prstGeom>
        </p:spPr>
        <p:txBody>
          <a:bodyPr vert="horz" lIns="0" tIns="0" rIns="0" bIns="0" rtlCol="0" anchor="b"/>
          <a:lstStyle>
            <a:defPPr>
              <a:defRPr lang="en-US"/>
            </a:defPPr>
            <a:lvl1pPr marL="0" algn="l" defTabSz="914377" rtl="0" eaLnBrk="1" latinLnBrk="0" hangingPunct="1">
              <a:defRPr sz="933"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defRPr/>
            </a:pPr>
            <a:r>
              <a:rPr lang="en-US">
                <a:solidFill>
                  <a:prstClr val="white"/>
                </a:solidFill>
                <a:latin typeface="Arial"/>
              </a:rPr>
              <a:t>GRC  |  Company Confidential © 2021</a:t>
            </a:r>
            <a:endParaRPr lang="en-GB">
              <a:solidFill>
                <a:prstClr val="white"/>
              </a:solidFill>
              <a:latin typeface="Arial"/>
            </a:endParaRPr>
          </a:p>
        </p:txBody>
      </p:sp>
      <p:sp>
        <p:nvSpPr>
          <p:cNvPr id="5" name="Slide Number Placeholder 4">
            <a:extLst>
              <a:ext uri="{FF2B5EF4-FFF2-40B4-BE49-F238E27FC236}">
                <a16:creationId xmlns:a16="http://schemas.microsoft.com/office/drawing/2014/main" id="{3B3D4A1B-ED16-6943-90D1-7CC512E1135A}"/>
              </a:ext>
            </a:extLst>
          </p:cNvPr>
          <p:cNvSpPr>
            <a:spLocks noGrp="1"/>
          </p:cNvSpPr>
          <p:nvPr>
            <p:ph type="sldNum" sz="quarter" idx="4294967295"/>
          </p:nvPr>
        </p:nvSpPr>
        <p:spPr>
          <a:xfrm>
            <a:off x="5835240" y="6545473"/>
            <a:ext cx="533400" cy="196851"/>
          </a:xfrm>
          <a:prstGeom prst="rect">
            <a:avLst/>
          </a:prstGeom>
        </p:spPr>
        <p:txBody>
          <a:bodyPr vert="horz" lIns="0" tIns="0" rIns="0" bIns="0" rtlCol="0" anchor="b"/>
          <a:lstStyle>
            <a:defPPr>
              <a:defRPr lang="en-US"/>
            </a:defPPr>
            <a:lvl1pPr marL="0" algn="ctr" defTabSz="914377" rtl="0" eaLnBrk="1" latinLnBrk="0" hangingPunct="1">
              <a:defRPr sz="933"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defRPr/>
            </a:pPr>
            <a:fld id="{33AA3FBC-51B8-426A-8893-284E5C1F6D1D}" type="slidenum">
              <a:rPr lang="en-GB">
                <a:solidFill>
                  <a:prstClr val="white"/>
                </a:solidFill>
                <a:latin typeface="Arial"/>
              </a:rPr>
              <a:pPr>
                <a:defRPr/>
              </a:pPr>
              <a:t>11</a:t>
            </a:fld>
            <a:endParaRPr lang="en-GB">
              <a:solidFill>
                <a:prstClr val="white"/>
              </a:solidFill>
              <a:latin typeface="Arial"/>
            </a:endParaRPr>
          </a:p>
        </p:txBody>
      </p:sp>
      <p:pic>
        <p:nvPicPr>
          <p:cNvPr id="6" name="Picture 8">
            <a:extLst>
              <a:ext uri="{FF2B5EF4-FFF2-40B4-BE49-F238E27FC236}">
                <a16:creationId xmlns:a16="http://schemas.microsoft.com/office/drawing/2014/main" id="{CF4D5F01-6AD5-A34C-85C6-438FF334C7CE}"/>
              </a:ext>
            </a:extLst>
          </p:cNvPr>
          <p:cNvPicPr>
            <a:picLocks noGrp="1" noChangeAspect="1"/>
          </p:cNvPicPr>
          <p:nvPr>
            <p:ph idx="1"/>
          </p:nvPr>
        </p:nvPicPr>
        <p:blipFill>
          <a:blip r:embed="rId3"/>
          <a:stretch>
            <a:fillRect/>
          </a:stretch>
        </p:blipFill>
        <p:spPr>
          <a:xfrm>
            <a:off x="457201" y="1045560"/>
            <a:ext cx="10814702" cy="5692586"/>
          </a:xfrm>
          <a:prstGeom prst="rect">
            <a:avLst/>
          </a:prstGeom>
        </p:spPr>
      </p:pic>
      <p:grpSp>
        <p:nvGrpSpPr>
          <p:cNvPr id="11" name="Group 10">
            <a:extLst>
              <a:ext uri="{FF2B5EF4-FFF2-40B4-BE49-F238E27FC236}">
                <a16:creationId xmlns:a16="http://schemas.microsoft.com/office/drawing/2014/main" id="{31183248-D258-2949-AFA7-FF51BB468E8C}"/>
              </a:ext>
            </a:extLst>
          </p:cNvPr>
          <p:cNvGrpSpPr/>
          <p:nvPr/>
        </p:nvGrpSpPr>
        <p:grpSpPr>
          <a:xfrm>
            <a:off x="5580747" y="1041381"/>
            <a:ext cx="3627383" cy="1306984"/>
            <a:chOff x="4572002" y="424613"/>
            <a:chExt cx="2720537" cy="980238"/>
          </a:xfrm>
        </p:grpSpPr>
        <p:cxnSp>
          <p:nvCxnSpPr>
            <p:cNvPr id="8" name="Straight Arrow Connector 7">
              <a:extLst>
                <a:ext uri="{FF2B5EF4-FFF2-40B4-BE49-F238E27FC236}">
                  <a16:creationId xmlns:a16="http://schemas.microsoft.com/office/drawing/2014/main" id="{B2B7CB86-CD4C-2E4E-8F6C-3EE6C4EDAB61}"/>
                </a:ext>
              </a:extLst>
            </p:cNvPr>
            <p:cNvCxnSpPr>
              <a:cxnSpLocks/>
            </p:cNvCxnSpPr>
            <p:nvPr/>
          </p:nvCxnSpPr>
          <p:spPr>
            <a:xfrm flipH="1">
              <a:off x="4572002" y="701612"/>
              <a:ext cx="482136" cy="70323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38F798-8624-CC46-9BA7-3BC10C645854}"/>
                </a:ext>
              </a:extLst>
            </p:cNvPr>
            <p:cNvSpPr txBox="1"/>
            <p:nvPr/>
          </p:nvSpPr>
          <p:spPr>
            <a:xfrm>
              <a:off x="5054138" y="424613"/>
              <a:ext cx="2238401" cy="276999"/>
            </a:xfrm>
            <a:prstGeom prst="rect">
              <a:avLst/>
            </a:prstGeom>
            <a:solidFill>
              <a:schemeClr val="bg1"/>
            </a:solidFill>
            <a:ln w="19050">
              <a:solidFill>
                <a:srgbClr val="C00000"/>
              </a:solidFill>
            </a:ln>
          </p:spPr>
          <p:txBody>
            <a:bodyPr wrap="none" rtlCol="0">
              <a:spAutoFit/>
            </a:bodyPr>
            <a:lstStyle/>
            <a:p>
              <a:pPr defTabSz="914377">
                <a:defRPr/>
              </a:pPr>
              <a:r>
                <a:rPr lang="en-US" dirty="0">
                  <a:solidFill>
                    <a:srgbClr val="081538"/>
                  </a:solidFill>
                  <a:latin typeface="Arial"/>
                </a:rPr>
                <a:t>Hive and Impala SQL script</a:t>
              </a:r>
            </a:p>
          </p:txBody>
        </p:sp>
      </p:grpSp>
      <p:grpSp>
        <p:nvGrpSpPr>
          <p:cNvPr id="12" name="Group 11">
            <a:extLst>
              <a:ext uri="{FF2B5EF4-FFF2-40B4-BE49-F238E27FC236}">
                <a16:creationId xmlns:a16="http://schemas.microsoft.com/office/drawing/2014/main" id="{D7C4189C-845E-9B47-9586-8914C6626943}"/>
              </a:ext>
            </a:extLst>
          </p:cNvPr>
          <p:cNvGrpSpPr/>
          <p:nvPr/>
        </p:nvGrpSpPr>
        <p:grpSpPr>
          <a:xfrm>
            <a:off x="6700844" y="3503313"/>
            <a:ext cx="4093474" cy="1306984"/>
            <a:chOff x="4572002" y="424613"/>
            <a:chExt cx="3070105" cy="980238"/>
          </a:xfrm>
        </p:grpSpPr>
        <p:cxnSp>
          <p:nvCxnSpPr>
            <p:cNvPr id="13" name="Straight Arrow Connector 12">
              <a:extLst>
                <a:ext uri="{FF2B5EF4-FFF2-40B4-BE49-F238E27FC236}">
                  <a16:creationId xmlns:a16="http://schemas.microsoft.com/office/drawing/2014/main" id="{EA4CD16C-DB83-6943-8B1A-883B7ED13C00}"/>
                </a:ext>
              </a:extLst>
            </p:cNvPr>
            <p:cNvCxnSpPr>
              <a:cxnSpLocks/>
            </p:cNvCxnSpPr>
            <p:nvPr/>
          </p:nvCxnSpPr>
          <p:spPr>
            <a:xfrm flipH="1">
              <a:off x="4572002" y="701612"/>
              <a:ext cx="482136" cy="70323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562F9F2-1436-3340-A137-5E9453D4C448}"/>
                </a:ext>
              </a:extLst>
            </p:cNvPr>
            <p:cNvSpPr txBox="1"/>
            <p:nvPr/>
          </p:nvSpPr>
          <p:spPr>
            <a:xfrm>
              <a:off x="5054138" y="424613"/>
              <a:ext cx="2587969" cy="276999"/>
            </a:xfrm>
            <a:prstGeom prst="rect">
              <a:avLst/>
            </a:prstGeom>
            <a:solidFill>
              <a:schemeClr val="bg1"/>
            </a:solidFill>
            <a:ln w="19050">
              <a:solidFill>
                <a:srgbClr val="C00000"/>
              </a:solidFill>
            </a:ln>
          </p:spPr>
          <p:txBody>
            <a:bodyPr wrap="none" rtlCol="0">
              <a:spAutoFit/>
            </a:bodyPr>
            <a:lstStyle/>
            <a:p>
              <a:pPr defTabSz="914377">
                <a:defRPr/>
              </a:pPr>
              <a:r>
                <a:rPr lang="en-US">
                  <a:solidFill>
                    <a:srgbClr val="081538"/>
                  </a:solidFill>
                  <a:latin typeface="Arial"/>
                </a:rPr>
                <a:t>Query Results and Visualization</a:t>
              </a:r>
            </a:p>
          </p:txBody>
        </p:sp>
      </p:grpSp>
    </p:spTree>
    <p:extLst>
      <p:ext uri="{BB962C8B-B14F-4D97-AF65-F5344CB8AC3E}">
        <p14:creationId xmlns:p14="http://schemas.microsoft.com/office/powerpoint/2010/main" val="308169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and Disadvantages</a:t>
            </a:r>
            <a:endParaRPr lang="en-US" dirty="0"/>
          </a:p>
        </p:txBody>
      </p:sp>
      <p:sp>
        <p:nvSpPr>
          <p:cNvPr id="3" name="Content Placeholder 2"/>
          <p:cNvSpPr>
            <a:spLocks noGrp="1"/>
          </p:cNvSpPr>
          <p:nvPr>
            <p:ph idx="1"/>
          </p:nvPr>
        </p:nvSpPr>
        <p:spPr>
          <a:xfrm>
            <a:off x="582991" y="1598370"/>
            <a:ext cx="9047237" cy="3880773"/>
          </a:xfrm>
        </p:spPr>
        <p:txBody>
          <a:bodyPr/>
          <a:lstStyle/>
          <a:p>
            <a:r>
              <a:rPr lang="en-US" b="1" dirty="0" smtClean="0"/>
              <a:t>Advantages</a:t>
            </a:r>
          </a:p>
          <a:p>
            <a:pPr lvl="1"/>
            <a:r>
              <a:rPr lang="en-US" dirty="0" smtClean="0"/>
              <a:t>Scalable storage. Data can be stored in the cloud</a:t>
            </a:r>
          </a:p>
          <a:p>
            <a:pPr lvl="1"/>
            <a:r>
              <a:rPr lang="en-US" dirty="0" smtClean="0"/>
              <a:t>User-friendly Interface, HUE(Hadoop User Experience) </a:t>
            </a:r>
          </a:p>
          <a:p>
            <a:pPr lvl="1"/>
            <a:r>
              <a:rPr lang="en-US" dirty="0" smtClean="0"/>
              <a:t>The syntax of </a:t>
            </a:r>
            <a:r>
              <a:rPr lang="en-US" dirty="0" err="1" smtClean="0"/>
              <a:t>HiveSQL</a:t>
            </a:r>
            <a:r>
              <a:rPr lang="en-US" dirty="0" smtClean="0"/>
              <a:t> is very similar to SQL, although the mechanisms under the hood are very different</a:t>
            </a:r>
          </a:p>
          <a:p>
            <a:pPr lvl="1"/>
            <a:r>
              <a:rPr lang="en-US" dirty="0" smtClean="0"/>
              <a:t>Query time is reasonable fast for batch </a:t>
            </a:r>
            <a:r>
              <a:rPr lang="en-US" dirty="0" smtClean="0"/>
              <a:t>analysis</a:t>
            </a:r>
          </a:p>
          <a:p>
            <a:pPr lvl="1"/>
            <a:endParaRPr lang="en-US" dirty="0" smtClean="0"/>
          </a:p>
          <a:p>
            <a:r>
              <a:rPr lang="en-US" b="1" dirty="0" smtClean="0"/>
              <a:t>Disadvantages</a:t>
            </a:r>
          </a:p>
          <a:p>
            <a:pPr lvl="1"/>
            <a:r>
              <a:rPr lang="en-US" dirty="0" smtClean="0"/>
              <a:t>Very limited APIs to use for downstream analysis</a:t>
            </a:r>
          </a:p>
          <a:p>
            <a:pPr lvl="1"/>
            <a:r>
              <a:rPr lang="en-US" dirty="0" smtClean="0"/>
              <a:t>Data analytic functions and visualizations are very limited</a:t>
            </a:r>
            <a:endParaRPr lang="en-US" dirty="0"/>
          </a:p>
          <a:p>
            <a:endParaRPr lang="en-US" dirty="0"/>
          </a:p>
        </p:txBody>
      </p:sp>
      <p:sp>
        <p:nvSpPr>
          <p:cNvPr id="5" name="Down Arrow 4"/>
          <p:cNvSpPr/>
          <p:nvPr/>
        </p:nvSpPr>
        <p:spPr>
          <a:xfrm>
            <a:off x="3904343" y="5239657"/>
            <a:ext cx="428171" cy="7039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90058" y="5943600"/>
            <a:ext cx="5073825" cy="369332"/>
          </a:xfrm>
          <a:prstGeom prst="rect">
            <a:avLst/>
          </a:prstGeom>
          <a:noFill/>
        </p:spPr>
        <p:txBody>
          <a:bodyPr wrap="none" rtlCol="0">
            <a:spAutoFit/>
          </a:bodyPr>
          <a:lstStyle/>
          <a:p>
            <a:r>
              <a:rPr lang="en-US" dirty="0" smtClean="0">
                <a:solidFill>
                  <a:srgbClr val="0070C0"/>
                </a:solidFill>
              </a:rPr>
              <a:t>Motivations to explore more database solutions</a:t>
            </a:r>
            <a:endParaRPr lang="en-US" dirty="0">
              <a:solidFill>
                <a:srgbClr val="0070C0"/>
              </a:solidFill>
            </a:endParaRPr>
          </a:p>
        </p:txBody>
      </p:sp>
    </p:spTree>
    <p:extLst>
      <p:ext uri="{BB962C8B-B14F-4D97-AF65-F5344CB8AC3E}">
        <p14:creationId xmlns:p14="http://schemas.microsoft.com/office/powerpoint/2010/main" val="293433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5" y="2700867"/>
            <a:ext cx="8596668" cy="1826581"/>
          </a:xfrm>
        </p:spPr>
        <p:txBody>
          <a:bodyPr>
            <a:normAutofit fontScale="90000"/>
          </a:bodyPr>
          <a:lstStyle/>
          <a:p>
            <a:r>
              <a:rPr lang="en-US" dirty="0"/>
              <a:t>Explore and Compare Other Database Solutions</a:t>
            </a:r>
            <a:br>
              <a:rPr lang="en-US" dirty="0"/>
            </a:b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914757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851731"/>
          </a:xfrm>
        </p:spPr>
        <p:txBody>
          <a:bodyPr/>
          <a:lstStyle/>
          <a:p>
            <a:r>
              <a:rPr lang="en-US" dirty="0" smtClean="0"/>
              <a:t>Subset the data in HDFS using Hive</a:t>
            </a:r>
            <a:endParaRPr lang="en-US" dirty="0"/>
          </a:p>
        </p:txBody>
      </p:sp>
      <p:pic>
        <p:nvPicPr>
          <p:cNvPr id="5" name="Picture 4"/>
          <p:cNvPicPr>
            <a:picLocks noChangeAspect="1"/>
          </p:cNvPicPr>
          <p:nvPr/>
        </p:nvPicPr>
        <p:blipFill>
          <a:blip r:embed="rId2"/>
          <a:stretch>
            <a:fillRect/>
          </a:stretch>
        </p:blipFill>
        <p:spPr>
          <a:xfrm>
            <a:off x="613161" y="1768979"/>
            <a:ext cx="8725014" cy="3011680"/>
          </a:xfrm>
          <a:prstGeom prst="rect">
            <a:avLst/>
          </a:prstGeom>
        </p:spPr>
      </p:pic>
      <p:sp>
        <p:nvSpPr>
          <p:cNvPr id="6" name="TextBox 5"/>
          <p:cNvSpPr txBox="1"/>
          <p:nvPr/>
        </p:nvSpPr>
        <p:spPr>
          <a:xfrm>
            <a:off x="974221" y="5178751"/>
            <a:ext cx="3566489" cy="923330"/>
          </a:xfrm>
          <a:prstGeom prst="rect">
            <a:avLst/>
          </a:prstGeom>
          <a:noFill/>
        </p:spPr>
        <p:txBody>
          <a:bodyPr wrap="none" rtlCol="0">
            <a:spAutoFit/>
          </a:bodyPr>
          <a:lstStyle/>
          <a:p>
            <a:r>
              <a:rPr lang="en-US" dirty="0" err="1" smtClean="0"/>
              <a:t>Study_index</a:t>
            </a:r>
            <a:r>
              <a:rPr lang="en-US" dirty="0" smtClean="0"/>
              <a:t>: 19267 records</a:t>
            </a:r>
          </a:p>
          <a:p>
            <a:r>
              <a:rPr lang="en-US" dirty="0" err="1" smtClean="0"/>
              <a:t>Variant_index</a:t>
            </a:r>
            <a:r>
              <a:rPr lang="en-US" dirty="0" smtClean="0"/>
              <a:t>: 72878709 records</a:t>
            </a:r>
          </a:p>
          <a:p>
            <a:r>
              <a:rPr lang="en-US" dirty="0" smtClean="0"/>
              <a:t>V2d_credset: 31694678 records</a:t>
            </a:r>
            <a:endParaRPr lang="en-US" dirty="0"/>
          </a:p>
        </p:txBody>
      </p:sp>
      <p:sp>
        <p:nvSpPr>
          <p:cNvPr id="7" name="TextBox 6"/>
          <p:cNvSpPr txBox="1"/>
          <p:nvPr/>
        </p:nvSpPr>
        <p:spPr>
          <a:xfrm>
            <a:off x="5410626" y="5178751"/>
            <a:ext cx="4052200" cy="923330"/>
          </a:xfrm>
          <a:prstGeom prst="rect">
            <a:avLst/>
          </a:prstGeom>
          <a:noFill/>
        </p:spPr>
        <p:txBody>
          <a:bodyPr wrap="none" rtlCol="0">
            <a:spAutoFit/>
          </a:bodyPr>
          <a:lstStyle/>
          <a:p>
            <a:r>
              <a:rPr lang="en-US" dirty="0" err="1" smtClean="0"/>
              <a:t>Study_index_sample</a:t>
            </a:r>
            <a:r>
              <a:rPr lang="en-US" dirty="0" smtClean="0"/>
              <a:t>: 202 records</a:t>
            </a:r>
          </a:p>
          <a:p>
            <a:r>
              <a:rPr lang="en-US" dirty="0" err="1" smtClean="0"/>
              <a:t>Variant_index_sample</a:t>
            </a:r>
            <a:r>
              <a:rPr lang="en-US" dirty="0" smtClean="0"/>
              <a:t>: 43626 records</a:t>
            </a:r>
          </a:p>
          <a:p>
            <a:r>
              <a:rPr lang="en-US" dirty="0" smtClean="0"/>
              <a:t>V2d_credset_sample: 68362 records</a:t>
            </a:r>
            <a:endParaRPr lang="en-US" dirty="0"/>
          </a:p>
        </p:txBody>
      </p:sp>
      <p:sp>
        <p:nvSpPr>
          <p:cNvPr id="8" name="Right Arrow 7"/>
          <p:cNvSpPr/>
          <p:nvPr/>
        </p:nvSpPr>
        <p:spPr>
          <a:xfrm>
            <a:off x="4680838" y="5380152"/>
            <a:ext cx="589660" cy="4871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4949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0044" y="1008403"/>
            <a:ext cx="9509253" cy="5586986"/>
          </a:xfrm>
          <a:prstGeom prst="rect">
            <a:avLst/>
          </a:prstGeom>
        </p:spPr>
      </p:pic>
      <p:sp>
        <p:nvSpPr>
          <p:cNvPr id="5" name="Title 4"/>
          <p:cNvSpPr>
            <a:spLocks noGrp="1"/>
          </p:cNvSpPr>
          <p:nvPr>
            <p:ph type="title"/>
          </p:nvPr>
        </p:nvSpPr>
        <p:spPr>
          <a:xfrm>
            <a:off x="138949" y="293405"/>
            <a:ext cx="8596668" cy="843185"/>
          </a:xfrm>
        </p:spPr>
        <p:txBody>
          <a:bodyPr/>
          <a:lstStyle/>
          <a:p>
            <a:r>
              <a:rPr lang="en-US" dirty="0"/>
              <a:t>Subset the data in HDFS using Hive</a:t>
            </a:r>
          </a:p>
        </p:txBody>
      </p:sp>
    </p:spTree>
    <p:extLst>
      <p:ext uri="{BB962C8B-B14F-4D97-AF65-F5344CB8AC3E}">
        <p14:creationId xmlns:p14="http://schemas.microsoft.com/office/powerpoint/2010/main" val="38164200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06B98C-0E1B-E74F-BBBE-52AC8232FBCE}"/>
              </a:ext>
            </a:extLst>
          </p:cNvPr>
          <p:cNvPicPr>
            <a:picLocks noChangeAspect="1"/>
          </p:cNvPicPr>
          <p:nvPr/>
        </p:nvPicPr>
        <p:blipFill>
          <a:blip r:embed="rId2"/>
          <a:stretch>
            <a:fillRect/>
          </a:stretch>
        </p:blipFill>
        <p:spPr>
          <a:xfrm>
            <a:off x="2562825" y="0"/>
            <a:ext cx="1467338" cy="6852326"/>
          </a:xfrm>
          <a:prstGeom prst="rect">
            <a:avLst/>
          </a:prstGeom>
          <a:ln w="28575">
            <a:solidFill>
              <a:schemeClr val="bg2"/>
            </a:solidFill>
          </a:ln>
        </p:spPr>
      </p:pic>
      <p:pic>
        <p:nvPicPr>
          <p:cNvPr id="6" name="Picture 5">
            <a:extLst>
              <a:ext uri="{FF2B5EF4-FFF2-40B4-BE49-F238E27FC236}">
                <a16:creationId xmlns:a16="http://schemas.microsoft.com/office/drawing/2014/main" id="{411D350E-2A2B-5242-A785-0D3A01BFDA02}"/>
              </a:ext>
            </a:extLst>
          </p:cNvPr>
          <p:cNvPicPr>
            <a:picLocks noChangeAspect="1"/>
          </p:cNvPicPr>
          <p:nvPr/>
        </p:nvPicPr>
        <p:blipFill>
          <a:blip r:embed="rId3"/>
          <a:stretch>
            <a:fillRect/>
          </a:stretch>
        </p:blipFill>
        <p:spPr>
          <a:xfrm>
            <a:off x="4412617" y="0"/>
            <a:ext cx="1767755" cy="6863859"/>
          </a:xfrm>
          <a:prstGeom prst="rect">
            <a:avLst/>
          </a:prstGeom>
          <a:ln w="28575">
            <a:solidFill>
              <a:schemeClr val="bg2"/>
            </a:solidFill>
          </a:ln>
        </p:spPr>
      </p:pic>
      <p:pic>
        <p:nvPicPr>
          <p:cNvPr id="7" name="Picture 6">
            <a:extLst>
              <a:ext uri="{FF2B5EF4-FFF2-40B4-BE49-F238E27FC236}">
                <a16:creationId xmlns:a16="http://schemas.microsoft.com/office/drawing/2014/main" id="{9A0D18CA-9915-9746-8501-73835BBDFDA3}"/>
              </a:ext>
            </a:extLst>
          </p:cNvPr>
          <p:cNvPicPr>
            <a:picLocks noChangeAspect="1"/>
          </p:cNvPicPr>
          <p:nvPr/>
        </p:nvPicPr>
        <p:blipFill>
          <a:blip r:embed="rId4"/>
          <a:stretch>
            <a:fillRect/>
          </a:stretch>
        </p:blipFill>
        <p:spPr>
          <a:xfrm>
            <a:off x="0" y="5674"/>
            <a:ext cx="2241415" cy="6852326"/>
          </a:xfrm>
          <a:prstGeom prst="rect">
            <a:avLst/>
          </a:prstGeom>
          <a:ln w="28575">
            <a:solidFill>
              <a:schemeClr val="bg2"/>
            </a:solidFill>
          </a:ln>
        </p:spPr>
      </p:pic>
      <p:cxnSp>
        <p:nvCxnSpPr>
          <p:cNvPr id="9" name="Straight Arrow Connector 8">
            <a:extLst>
              <a:ext uri="{FF2B5EF4-FFF2-40B4-BE49-F238E27FC236}">
                <a16:creationId xmlns:a16="http://schemas.microsoft.com/office/drawing/2014/main" id="{30160CF0-3BB2-3D40-B8C6-6E40B5B61122}"/>
              </a:ext>
            </a:extLst>
          </p:cNvPr>
          <p:cNvCxnSpPr>
            <a:cxnSpLocks/>
          </p:cNvCxnSpPr>
          <p:nvPr/>
        </p:nvCxnSpPr>
        <p:spPr>
          <a:xfrm flipH="1">
            <a:off x="2241417" y="1028082"/>
            <a:ext cx="304260" cy="507641"/>
          </a:xfrm>
          <a:prstGeom prst="straightConnector1">
            <a:avLst/>
          </a:prstGeom>
          <a:ln w="19050">
            <a:solidFill>
              <a:schemeClr val="accent1">
                <a:lumMod val="75000"/>
              </a:schemeClr>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94AC453-B9E4-AE49-BB4F-1F41228C5207}"/>
              </a:ext>
            </a:extLst>
          </p:cNvPr>
          <p:cNvSpPr/>
          <p:nvPr/>
        </p:nvSpPr>
        <p:spPr>
          <a:xfrm>
            <a:off x="2546238" y="3854056"/>
            <a:ext cx="1501073" cy="22557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94048CA-6450-934C-9B71-7F72851F110F}"/>
              </a:ext>
            </a:extLst>
          </p:cNvPr>
          <p:cNvCxnSpPr>
            <a:cxnSpLocks/>
          </p:cNvCxnSpPr>
          <p:nvPr/>
        </p:nvCxnSpPr>
        <p:spPr>
          <a:xfrm flipV="1">
            <a:off x="4057536" y="1344415"/>
            <a:ext cx="161623" cy="3309649"/>
          </a:xfrm>
          <a:prstGeom prst="straightConnector1">
            <a:avLst/>
          </a:prstGeom>
          <a:ln w="19050">
            <a:solidFill>
              <a:schemeClr val="accent1">
                <a:lumMod val="75000"/>
              </a:schemeClr>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06FF874-7EFA-B944-9A51-4535EDCE1E98}"/>
              </a:ext>
            </a:extLst>
          </p:cNvPr>
          <p:cNvSpPr/>
          <p:nvPr/>
        </p:nvSpPr>
        <p:spPr>
          <a:xfrm>
            <a:off x="4395079" y="2165933"/>
            <a:ext cx="1798170" cy="48326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eft Brace 17">
            <a:extLst>
              <a:ext uri="{FF2B5EF4-FFF2-40B4-BE49-F238E27FC236}">
                <a16:creationId xmlns:a16="http://schemas.microsoft.com/office/drawing/2014/main" id="{DD5E08D0-56F6-1943-A171-23A0AFDE7A50}"/>
              </a:ext>
            </a:extLst>
          </p:cNvPr>
          <p:cNvSpPr/>
          <p:nvPr/>
        </p:nvSpPr>
        <p:spPr>
          <a:xfrm>
            <a:off x="4232036" y="867508"/>
            <a:ext cx="131714" cy="867507"/>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ectangle 31">
            <a:extLst>
              <a:ext uri="{FF2B5EF4-FFF2-40B4-BE49-F238E27FC236}">
                <a16:creationId xmlns:a16="http://schemas.microsoft.com/office/drawing/2014/main" id="{6A2E161E-BE3F-A74C-8958-E4DB2CBB6C1F}"/>
              </a:ext>
            </a:extLst>
          </p:cNvPr>
          <p:cNvSpPr/>
          <p:nvPr/>
        </p:nvSpPr>
        <p:spPr>
          <a:xfrm>
            <a:off x="6369169" y="3670785"/>
            <a:ext cx="3834063" cy="2185214"/>
          </a:xfrm>
          <a:prstGeom prst="rect">
            <a:avLst/>
          </a:prstGeom>
        </p:spPr>
        <p:txBody>
          <a:bodyPr wrap="square">
            <a:spAutoFit/>
          </a:bodyPr>
          <a:lstStyle/>
          <a:p>
            <a:r>
              <a:rPr lang="en-US" sz="1400" b="1" i="0" u="none" strike="noStrike" dirty="0">
                <a:solidFill>
                  <a:srgbClr val="000000"/>
                </a:solidFill>
                <a:effectLst/>
                <a:latin typeface="Calibri" panose="020F0502020204030204" pitchFamily="34" charset="0"/>
              </a:rPr>
              <a:t>Credible set files (JSON):</a:t>
            </a:r>
          </a:p>
          <a:p>
            <a:pPr>
              <a:spcAft>
                <a:spcPts val="600"/>
              </a:spcAft>
            </a:pPr>
            <a:r>
              <a:rPr lang="en-US" sz="1400" b="0" i="0" u="sng" dirty="0">
                <a:solidFill>
                  <a:srgbClr val="0563C1"/>
                </a:solidFill>
                <a:effectLst/>
                <a:latin typeface="Calibri" panose="020F0502020204030204" pitchFamily="34" charset="0"/>
                <a:hlinkClick r:id="rId5" tooltip="ftp://ftp.ebi.ac.uk/pub/databases/opentargets/genetics/20022712/v2d_credset/"/>
              </a:rPr>
              <a:t>ftp://ftp.ebi.ac.uk/pub/databases/opentargets/genetics/20022712/v2d_credset/</a:t>
            </a:r>
            <a:endParaRPr lang="en-US" sz="1400" b="0" i="0" u="none" strike="noStrike" dirty="0">
              <a:solidFill>
                <a:srgbClr val="000000"/>
              </a:solidFill>
              <a:effectLst/>
              <a:latin typeface="Calibri" panose="020F0502020204030204" pitchFamily="34" charset="0"/>
            </a:endParaRPr>
          </a:p>
          <a:p>
            <a:r>
              <a:rPr lang="en-US" sz="1400" b="1" dirty="0">
                <a:solidFill>
                  <a:srgbClr val="000000"/>
                </a:solidFill>
                <a:latin typeface="Calibri" panose="020F0502020204030204" pitchFamily="34" charset="0"/>
              </a:rPr>
              <a:t>Variant record files (JSON)</a:t>
            </a:r>
            <a:r>
              <a:rPr lang="en-US" sz="1400" b="1" i="0" u="none" strike="noStrike" dirty="0">
                <a:solidFill>
                  <a:srgbClr val="000000"/>
                </a:solidFill>
                <a:effectLst/>
                <a:latin typeface="Calibri" panose="020F0502020204030204" pitchFamily="34" charset="0"/>
              </a:rPr>
              <a:t>:</a:t>
            </a:r>
          </a:p>
          <a:p>
            <a:pPr>
              <a:spcAft>
                <a:spcPts val="600"/>
              </a:spcAft>
            </a:pPr>
            <a:r>
              <a:rPr lang="en-US" sz="1400" b="0" i="0" u="sng" dirty="0">
                <a:solidFill>
                  <a:srgbClr val="0563C1"/>
                </a:solidFill>
                <a:effectLst/>
                <a:latin typeface="Calibri" panose="020F0502020204030204" pitchFamily="34" charset="0"/>
                <a:hlinkClick r:id="rId6"/>
              </a:rPr>
              <a:t>ftp://ftp.ebi.ac.uk/pub/databases/opentargets/genetics/20022712/lut/variant-index/</a:t>
            </a:r>
            <a:endParaRPr lang="en-US" sz="1400" b="0" i="0" u="none" strike="noStrike" dirty="0">
              <a:solidFill>
                <a:srgbClr val="000000"/>
              </a:solidFill>
              <a:effectLst/>
              <a:latin typeface="Calibri" panose="020F0502020204030204" pitchFamily="34" charset="0"/>
            </a:endParaRPr>
          </a:p>
          <a:p>
            <a:r>
              <a:rPr lang="en-US" sz="1400" b="1" dirty="0">
                <a:solidFill>
                  <a:srgbClr val="000000"/>
                </a:solidFill>
                <a:latin typeface="Calibri" panose="020F0502020204030204" pitchFamily="34" charset="0"/>
              </a:rPr>
              <a:t>Study record files (JSON)</a:t>
            </a:r>
            <a:r>
              <a:rPr lang="en-US" sz="1400" b="1" i="0" u="none" strike="noStrike" dirty="0">
                <a:solidFill>
                  <a:srgbClr val="000000"/>
                </a:solidFill>
                <a:effectLst/>
                <a:latin typeface="Calibri" panose="020F0502020204030204" pitchFamily="34" charset="0"/>
              </a:rPr>
              <a:t>:</a:t>
            </a:r>
          </a:p>
          <a:p>
            <a:r>
              <a:rPr lang="en-US" sz="1400" b="0" i="0" u="sng" dirty="0">
                <a:solidFill>
                  <a:srgbClr val="0563C1"/>
                </a:solidFill>
                <a:effectLst/>
                <a:latin typeface="Calibri" panose="020F0502020204030204" pitchFamily="34" charset="0"/>
                <a:hlinkClick r:id="rId7"/>
              </a:rPr>
              <a:t>ftp://ftp.ebi.ac.uk/pub/databases/opentargets/genetics/20022712/lut/study-index/</a:t>
            </a:r>
            <a:endParaRPr lang="en-US" sz="1400" dirty="0"/>
          </a:p>
        </p:txBody>
      </p:sp>
      <p:sp>
        <p:nvSpPr>
          <p:cNvPr id="33" name="TextBox 32">
            <a:extLst>
              <a:ext uri="{FF2B5EF4-FFF2-40B4-BE49-F238E27FC236}">
                <a16:creationId xmlns:a16="http://schemas.microsoft.com/office/drawing/2014/main" id="{1026C376-4E71-8842-8CDE-5139C15D9B3F}"/>
              </a:ext>
            </a:extLst>
          </p:cNvPr>
          <p:cNvSpPr txBox="1"/>
          <p:nvPr/>
        </p:nvSpPr>
        <p:spPr>
          <a:xfrm>
            <a:off x="6386707" y="896991"/>
            <a:ext cx="3501435" cy="1846659"/>
          </a:xfrm>
          <a:prstGeom prst="rect">
            <a:avLst/>
          </a:prstGeom>
          <a:noFill/>
        </p:spPr>
        <p:txBody>
          <a:bodyPr wrap="square" rtlCol="0">
            <a:spAutoFit/>
          </a:bodyPr>
          <a:lstStyle/>
          <a:p>
            <a:pPr algn="ctr"/>
            <a:r>
              <a:rPr lang="en-US" sz="2400" b="1" u="sng" dirty="0">
                <a:solidFill>
                  <a:schemeClr val="accent2">
                    <a:lumMod val="50000"/>
                  </a:schemeClr>
                </a:solidFill>
              </a:rPr>
              <a:t>Objective: </a:t>
            </a:r>
            <a:endParaRPr lang="en-US" sz="2400" b="1" u="sng" dirty="0" smtClean="0">
              <a:solidFill>
                <a:schemeClr val="accent2">
                  <a:lumMod val="50000"/>
                </a:schemeClr>
              </a:solidFill>
            </a:endParaRPr>
          </a:p>
          <a:p>
            <a:pPr algn="ctr"/>
            <a:endParaRPr lang="en-US" b="1" u="sng" dirty="0"/>
          </a:p>
          <a:p>
            <a:r>
              <a:rPr lang="en-US" b="1" dirty="0"/>
              <a:t>F</a:t>
            </a:r>
            <a:r>
              <a:rPr lang="en-US" b="1" dirty="0" smtClean="0"/>
              <a:t>ind </a:t>
            </a:r>
            <a:r>
              <a:rPr lang="en-US" b="1" dirty="0"/>
              <a:t>coding variants with high posterior probability for a </a:t>
            </a:r>
            <a:r>
              <a:rPr lang="en-US" b="1" dirty="0" smtClean="0"/>
              <a:t>certain trait category </a:t>
            </a:r>
            <a:r>
              <a:rPr lang="en-US" b="1" dirty="0"/>
              <a:t>of interest</a:t>
            </a:r>
          </a:p>
        </p:txBody>
      </p:sp>
      <p:sp>
        <p:nvSpPr>
          <p:cNvPr id="34" name="Rectangle 33">
            <a:extLst>
              <a:ext uri="{FF2B5EF4-FFF2-40B4-BE49-F238E27FC236}">
                <a16:creationId xmlns:a16="http://schemas.microsoft.com/office/drawing/2014/main" id="{F27033B9-B51E-CC42-B0A4-6A154CBEF3A1}"/>
              </a:ext>
            </a:extLst>
          </p:cNvPr>
          <p:cNvSpPr/>
          <p:nvPr/>
        </p:nvSpPr>
        <p:spPr>
          <a:xfrm>
            <a:off x="-12122" y="5773614"/>
            <a:ext cx="2264806" cy="33996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562825" y="4520725"/>
            <a:ext cx="1467338" cy="242667"/>
          </a:xfrm>
          <a:prstGeom prst="rect">
            <a:avLst/>
          </a:prstGeom>
          <a:solidFill>
            <a:srgbClr val="90C226">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416203" y="840299"/>
            <a:ext cx="1777045" cy="894716"/>
          </a:xfrm>
          <a:prstGeom prst="rect">
            <a:avLst/>
          </a:prstGeom>
          <a:solidFill>
            <a:srgbClr val="90C226">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587259" y="906748"/>
            <a:ext cx="1467338" cy="242667"/>
          </a:xfrm>
          <a:prstGeom prst="rect">
            <a:avLst/>
          </a:prstGeom>
          <a:solidFill>
            <a:srgbClr val="90C226">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4095" y="1344415"/>
            <a:ext cx="2170174" cy="313469"/>
          </a:xfrm>
          <a:prstGeom prst="rect">
            <a:avLst/>
          </a:prstGeom>
          <a:solidFill>
            <a:srgbClr val="90C226">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55382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Modeling Open Target Data using </a:t>
            </a:r>
            <a:r>
              <a:rPr lang="en-US" b="1" dirty="0" smtClean="0"/>
              <a:t>PostgreSQL</a:t>
            </a:r>
            <a:endParaRPr lang="en-US" b="1" dirty="0"/>
          </a:p>
        </p:txBody>
      </p:sp>
      <p:pic>
        <p:nvPicPr>
          <p:cNvPr id="6" name="Picture 5"/>
          <p:cNvPicPr>
            <a:picLocks noChangeAspect="1"/>
          </p:cNvPicPr>
          <p:nvPr/>
        </p:nvPicPr>
        <p:blipFill rotWithShape="1">
          <a:blip r:embed="rId2">
            <a:clrChange>
              <a:clrFrom>
                <a:srgbClr val="FFFFFF"/>
              </a:clrFrom>
              <a:clrTo>
                <a:srgbClr val="FFFFFF">
                  <a:alpha val="0"/>
                </a:srgbClr>
              </a:clrTo>
            </a:clrChange>
          </a:blip>
          <a:srcRect l="14056" t="25717" r="13740" b="28290"/>
          <a:stretch/>
        </p:blipFill>
        <p:spPr>
          <a:xfrm>
            <a:off x="927012" y="3260309"/>
            <a:ext cx="3115267" cy="1116199"/>
          </a:xfrm>
          <a:prstGeom prst="rect">
            <a:avLst/>
          </a:prstGeom>
        </p:spPr>
      </p:pic>
    </p:spTree>
    <p:extLst>
      <p:ext uri="{BB962C8B-B14F-4D97-AF65-F5344CB8AC3E}">
        <p14:creationId xmlns:p14="http://schemas.microsoft.com/office/powerpoint/2010/main" val="6532635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048" y="420914"/>
            <a:ext cx="8596668" cy="725714"/>
          </a:xfrm>
        </p:spPr>
        <p:txBody>
          <a:bodyPr/>
          <a:lstStyle/>
          <a:p>
            <a:r>
              <a:rPr lang="en-US" dirty="0" smtClean="0"/>
              <a:t>Data ETL process</a:t>
            </a:r>
            <a:endParaRPr lang="en-US" dirty="0"/>
          </a:p>
        </p:txBody>
      </p:sp>
      <p:pic>
        <p:nvPicPr>
          <p:cNvPr id="8" name="Content Placeholder 7"/>
          <p:cNvPicPr>
            <a:picLocks noGrp="1" noChangeAspect="1"/>
          </p:cNvPicPr>
          <p:nvPr>
            <p:ph idx="1"/>
          </p:nvPr>
        </p:nvPicPr>
        <p:blipFill>
          <a:blip r:embed="rId2"/>
          <a:stretch>
            <a:fillRect/>
          </a:stretch>
        </p:blipFill>
        <p:spPr>
          <a:xfrm>
            <a:off x="706548" y="1146628"/>
            <a:ext cx="7203737" cy="5660781"/>
          </a:xfrm>
          <a:prstGeom prst="rect">
            <a:avLst/>
          </a:prstGeom>
        </p:spPr>
      </p:pic>
    </p:spTree>
    <p:extLst>
      <p:ext uri="{BB962C8B-B14F-4D97-AF65-F5344CB8AC3E}">
        <p14:creationId xmlns:p14="http://schemas.microsoft.com/office/powerpoint/2010/main" val="1509680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87163"/>
          </a:xfrm>
        </p:spPr>
        <p:txBody>
          <a:bodyPr/>
          <a:lstStyle/>
          <a:p>
            <a:r>
              <a:rPr lang="en-US" dirty="0" smtClean="0"/>
              <a:t>Build relations and index</a:t>
            </a:r>
            <a:endParaRPr lang="en-US" dirty="0"/>
          </a:p>
        </p:txBody>
      </p:sp>
      <p:pic>
        <p:nvPicPr>
          <p:cNvPr id="9" name="Picture 8"/>
          <p:cNvPicPr>
            <a:picLocks noChangeAspect="1"/>
          </p:cNvPicPr>
          <p:nvPr/>
        </p:nvPicPr>
        <p:blipFill rotWithShape="1">
          <a:blip r:embed="rId2"/>
          <a:srcRect r="17180"/>
          <a:stretch/>
        </p:blipFill>
        <p:spPr>
          <a:xfrm>
            <a:off x="2119357" y="1562486"/>
            <a:ext cx="7330900" cy="1095257"/>
          </a:xfrm>
          <a:prstGeom prst="rect">
            <a:avLst/>
          </a:prstGeom>
        </p:spPr>
      </p:pic>
      <p:pic>
        <p:nvPicPr>
          <p:cNvPr id="11" name="Content Placeholder 10"/>
          <p:cNvPicPr>
            <a:picLocks noGrp="1" noChangeAspect="1"/>
          </p:cNvPicPr>
          <p:nvPr>
            <p:ph idx="1"/>
          </p:nvPr>
        </p:nvPicPr>
        <p:blipFill rotWithShape="1">
          <a:blip r:embed="rId3"/>
          <a:srcRect r="14521"/>
          <a:stretch/>
        </p:blipFill>
        <p:spPr>
          <a:xfrm>
            <a:off x="2119357" y="2823466"/>
            <a:ext cx="7347990" cy="3500410"/>
          </a:xfrm>
          <a:prstGeom prst="rect">
            <a:avLst/>
          </a:prstGeom>
        </p:spPr>
      </p:pic>
      <p:sp>
        <p:nvSpPr>
          <p:cNvPr id="12" name="TextBox 11"/>
          <p:cNvSpPr txBox="1"/>
          <p:nvPr/>
        </p:nvSpPr>
        <p:spPr>
          <a:xfrm>
            <a:off x="307649" y="1925448"/>
            <a:ext cx="1577676" cy="369332"/>
          </a:xfrm>
          <a:prstGeom prst="rect">
            <a:avLst/>
          </a:prstGeom>
          <a:noFill/>
        </p:spPr>
        <p:txBody>
          <a:bodyPr wrap="none" rtlCol="0">
            <a:spAutoFit/>
          </a:bodyPr>
          <a:lstStyle/>
          <a:p>
            <a:r>
              <a:rPr lang="en-US" dirty="0" smtClean="0"/>
              <a:t>Synthetic key</a:t>
            </a:r>
            <a:endParaRPr lang="en-US" dirty="0"/>
          </a:p>
        </p:txBody>
      </p:sp>
      <p:sp>
        <p:nvSpPr>
          <p:cNvPr id="13" name="TextBox 12"/>
          <p:cNvSpPr txBox="1"/>
          <p:nvPr/>
        </p:nvSpPr>
        <p:spPr>
          <a:xfrm>
            <a:off x="8545" y="4040009"/>
            <a:ext cx="2264636" cy="646331"/>
          </a:xfrm>
          <a:prstGeom prst="rect">
            <a:avLst/>
          </a:prstGeom>
          <a:noFill/>
        </p:spPr>
        <p:txBody>
          <a:bodyPr wrap="square" rtlCol="0">
            <a:spAutoFit/>
          </a:bodyPr>
          <a:lstStyle/>
          <a:p>
            <a:r>
              <a:rPr lang="en-US" dirty="0" smtClean="0"/>
              <a:t>Primary &amp; Foreign</a:t>
            </a:r>
          </a:p>
          <a:p>
            <a:r>
              <a:rPr lang="en-US" dirty="0" smtClean="0"/>
              <a:t> keys and Index</a:t>
            </a:r>
            <a:endParaRPr lang="en-US" dirty="0"/>
          </a:p>
        </p:txBody>
      </p:sp>
    </p:spTree>
    <p:extLst>
      <p:ext uri="{BB962C8B-B14F-4D97-AF65-F5344CB8AC3E}">
        <p14:creationId xmlns:p14="http://schemas.microsoft.com/office/powerpoint/2010/main" val="7185903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677334" y="1776029"/>
            <a:ext cx="8596668" cy="4505131"/>
          </a:xfrm>
        </p:spPr>
        <p:txBody>
          <a:bodyPr>
            <a:normAutofit/>
          </a:bodyPr>
          <a:lstStyle/>
          <a:p>
            <a:r>
              <a:rPr lang="en-US" sz="2400" dirty="0" smtClean="0"/>
              <a:t>Introduction to Open Target Genetics Datasets</a:t>
            </a:r>
          </a:p>
          <a:p>
            <a:r>
              <a:rPr lang="en-US" sz="2400" dirty="0" smtClean="0"/>
              <a:t>My current database solution in production</a:t>
            </a:r>
          </a:p>
          <a:p>
            <a:pPr lvl="1"/>
            <a:r>
              <a:rPr lang="en-US" sz="2200" dirty="0" smtClean="0"/>
              <a:t>HDFS with Hive and Impala</a:t>
            </a:r>
          </a:p>
          <a:p>
            <a:r>
              <a:rPr lang="en-US" sz="2400" dirty="0" smtClean="0"/>
              <a:t>Explore and Compare Other Database Solutions</a:t>
            </a:r>
          </a:p>
          <a:p>
            <a:pPr lvl="1"/>
            <a:r>
              <a:rPr lang="en-US" sz="2000" dirty="0" smtClean="0"/>
              <a:t>PostgreSQL</a:t>
            </a:r>
          </a:p>
          <a:p>
            <a:pPr lvl="1"/>
            <a:r>
              <a:rPr lang="en-US" sz="2000" dirty="0" err="1" smtClean="0"/>
              <a:t>TileDB</a:t>
            </a:r>
            <a:endParaRPr lang="en-US" sz="2000" dirty="0" smtClean="0"/>
          </a:p>
          <a:p>
            <a:pPr lvl="1"/>
            <a:r>
              <a:rPr lang="en-US" sz="2000" dirty="0" smtClean="0"/>
              <a:t>MongoDB</a:t>
            </a:r>
          </a:p>
          <a:p>
            <a:pPr lvl="1"/>
            <a:r>
              <a:rPr lang="en-US" sz="2000" dirty="0" smtClean="0"/>
              <a:t>MongoDB + Spark</a:t>
            </a:r>
          </a:p>
          <a:p>
            <a:r>
              <a:rPr lang="en-US" sz="2200" dirty="0" smtClean="0"/>
              <a:t>Web Application Demo</a:t>
            </a:r>
          </a:p>
          <a:p>
            <a:pPr lvl="1"/>
            <a:endParaRPr lang="en-US" sz="2000" dirty="0"/>
          </a:p>
        </p:txBody>
      </p:sp>
    </p:spTree>
    <p:extLst>
      <p:ext uri="{BB962C8B-B14F-4D97-AF65-F5344CB8AC3E}">
        <p14:creationId xmlns:p14="http://schemas.microsoft.com/office/powerpoint/2010/main" val="38461642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Postgres</a:t>
            </a:r>
            <a:r>
              <a:rPr lang="en-US" dirty="0" smtClean="0"/>
              <a:t> Schema</a:t>
            </a:r>
            <a:endParaRPr lang="en-US" dirty="0"/>
          </a:p>
        </p:txBody>
      </p:sp>
      <p:pic>
        <p:nvPicPr>
          <p:cNvPr id="6" name="Content Placeholder 5"/>
          <p:cNvPicPr>
            <a:picLocks noGrp="1" noChangeAspect="1"/>
          </p:cNvPicPr>
          <p:nvPr>
            <p:ph idx="1"/>
          </p:nvPr>
        </p:nvPicPr>
        <p:blipFill>
          <a:blip r:embed="rId2">
            <a:clrChange>
              <a:clrFrom>
                <a:srgbClr val="E7E7E7"/>
              </a:clrFrom>
              <a:clrTo>
                <a:srgbClr val="E7E7E7">
                  <a:alpha val="0"/>
                </a:srgbClr>
              </a:clrTo>
            </a:clrChange>
          </a:blip>
          <a:stretch>
            <a:fillRect/>
          </a:stretch>
        </p:blipFill>
        <p:spPr>
          <a:xfrm>
            <a:off x="753191" y="1270000"/>
            <a:ext cx="9075991" cy="5062434"/>
          </a:xfrm>
          <a:prstGeom prst="rect">
            <a:avLst/>
          </a:prstGeom>
        </p:spPr>
      </p:pic>
    </p:spTree>
    <p:extLst>
      <p:ext uri="{BB962C8B-B14F-4D97-AF65-F5344CB8AC3E}">
        <p14:creationId xmlns:p14="http://schemas.microsoft.com/office/powerpoint/2010/main" val="19293205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9722898" cy="1150834"/>
          </a:xfrm>
        </p:spPr>
        <p:txBody>
          <a:bodyPr>
            <a:normAutofit fontScale="90000"/>
          </a:bodyPr>
          <a:lstStyle/>
          <a:p>
            <a:r>
              <a:rPr lang="en-US" dirty="0" smtClean="0"/>
              <a:t>Query Demo - </a:t>
            </a:r>
            <a:r>
              <a:rPr lang="en-US" dirty="0" err="1" smtClean="0"/>
              <a:t>Postgres</a:t>
            </a:r>
            <a:r>
              <a:rPr lang="en-US" dirty="0" smtClean="0"/>
              <a:t>:</a:t>
            </a:r>
            <a:br>
              <a:rPr lang="en-US" dirty="0" smtClean="0"/>
            </a:br>
            <a:r>
              <a:rPr lang="en-US" dirty="0" smtClean="0"/>
              <a:t>- </a:t>
            </a:r>
            <a:r>
              <a:rPr lang="en-US" sz="2000" dirty="0" smtClean="0"/>
              <a:t>Find </a:t>
            </a:r>
            <a:r>
              <a:rPr lang="en-US" sz="2000" dirty="0"/>
              <a:t>coding variants with high posterior probability for a certain trait category of interest</a:t>
            </a:r>
          </a:p>
        </p:txBody>
      </p:sp>
      <p:pic>
        <p:nvPicPr>
          <p:cNvPr id="4" name="Content Placeholder 3"/>
          <p:cNvPicPr>
            <a:picLocks noGrp="1" noChangeAspect="1"/>
          </p:cNvPicPr>
          <p:nvPr>
            <p:ph idx="1"/>
          </p:nvPr>
        </p:nvPicPr>
        <p:blipFill>
          <a:blip r:embed="rId2"/>
          <a:stretch>
            <a:fillRect/>
          </a:stretch>
        </p:blipFill>
        <p:spPr>
          <a:xfrm>
            <a:off x="400795" y="1868367"/>
            <a:ext cx="11590327" cy="4822989"/>
          </a:xfrm>
          <a:prstGeom prst="rect">
            <a:avLst/>
          </a:prstGeom>
        </p:spPr>
      </p:pic>
    </p:spTree>
    <p:extLst>
      <p:ext uri="{BB962C8B-B14F-4D97-AF65-F5344CB8AC3E}">
        <p14:creationId xmlns:p14="http://schemas.microsoft.com/office/powerpoint/2010/main" val="28066300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Modeling Open Target Data using </a:t>
            </a:r>
            <a:r>
              <a:rPr lang="en-US" b="1" dirty="0" err="1" smtClean="0"/>
              <a:t>TileDB</a:t>
            </a:r>
            <a:endParaRPr lang="en-US" b="1" dirty="0"/>
          </a:p>
          <a:p>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446427" y="3140622"/>
            <a:ext cx="3429000" cy="1333500"/>
          </a:xfrm>
          <a:prstGeom prst="rect">
            <a:avLst/>
          </a:prstGeom>
        </p:spPr>
      </p:pic>
    </p:spTree>
    <p:extLst>
      <p:ext uri="{BB962C8B-B14F-4D97-AF65-F5344CB8AC3E}">
        <p14:creationId xmlns:p14="http://schemas.microsoft.com/office/powerpoint/2010/main" val="34529393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721010"/>
          </a:xfrm>
        </p:spPr>
        <p:txBody>
          <a:bodyPr/>
          <a:lstStyle/>
          <a:p>
            <a:r>
              <a:rPr lang="en-US" dirty="0" smtClean="0"/>
              <a:t>What is </a:t>
            </a:r>
            <a:r>
              <a:rPr lang="en-US" dirty="0" err="1" smtClean="0"/>
              <a:t>TileDB</a:t>
            </a:r>
            <a:endParaRPr lang="en-US" dirty="0"/>
          </a:p>
        </p:txBody>
      </p:sp>
      <p:sp>
        <p:nvSpPr>
          <p:cNvPr id="5" name="Text Placeholder 4"/>
          <p:cNvSpPr>
            <a:spLocks noGrp="1"/>
          </p:cNvSpPr>
          <p:nvPr>
            <p:ph type="body" idx="1"/>
          </p:nvPr>
        </p:nvSpPr>
        <p:spPr>
          <a:xfrm>
            <a:off x="756687" y="1453290"/>
            <a:ext cx="8271974" cy="907163"/>
          </a:xfrm>
        </p:spPr>
        <p:txBody>
          <a:bodyPr anchor="t"/>
          <a:lstStyle/>
          <a:p>
            <a:r>
              <a:rPr lang="en-US" sz="1600" dirty="0" err="1" smtClean="0"/>
              <a:t>TileDB</a:t>
            </a:r>
            <a:r>
              <a:rPr lang="en-US" sz="1600" dirty="0" smtClean="0"/>
              <a:t> is a universal data storage engine architected around multi-dimensional arrays that enables storing and accessing data using Dense or Sparse arrays data models.</a:t>
            </a:r>
            <a:endParaRPr lang="en-US" sz="1600" dirty="0"/>
          </a:p>
        </p:txBody>
      </p:sp>
      <p:pic>
        <p:nvPicPr>
          <p:cNvPr id="9" name="Content Placeholder 8"/>
          <p:cNvPicPr>
            <a:picLocks noGrp="1" noChangeAspect="1"/>
          </p:cNvPicPr>
          <p:nvPr>
            <p:ph sz="half" idx="2"/>
          </p:nvPr>
        </p:nvPicPr>
        <p:blipFill>
          <a:blip r:embed="rId2"/>
          <a:stretch>
            <a:fillRect/>
          </a:stretch>
        </p:blipFill>
        <p:spPr>
          <a:xfrm>
            <a:off x="459868" y="2483133"/>
            <a:ext cx="4628514" cy="2813575"/>
          </a:xfrm>
          <a:prstGeom prst="rect">
            <a:avLst/>
          </a:prstGeom>
        </p:spPr>
      </p:pic>
      <p:sp>
        <p:nvSpPr>
          <p:cNvPr id="7" name="Text Placeholder 6"/>
          <p:cNvSpPr>
            <a:spLocks noGrp="1"/>
          </p:cNvSpPr>
          <p:nvPr>
            <p:ph type="body" sz="quarter" idx="3"/>
          </p:nvPr>
        </p:nvSpPr>
        <p:spPr>
          <a:xfrm>
            <a:off x="5397387" y="2483133"/>
            <a:ext cx="4185618" cy="576262"/>
          </a:xfrm>
        </p:spPr>
        <p:txBody>
          <a:bodyPr/>
          <a:lstStyle/>
          <a:p>
            <a:r>
              <a:rPr lang="en-US" dirty="0" smtClean="0"/>
              <a:t>Key Features</a:t>
            </a:r>
            <a:endParaRPr lang="en-US" dirty="0"/>
          </a:p>
        </p:txBody>
      </p:sp>
      <p:sp>
        <p:nvSpPr>
          <p:cNvPr id="8" name="Content Placeholder 7"/>
          <p:cNvSpPr>
            <a:spLocks noGrp="1"/>
          </p:cNvSpPr>
          <p:nvPr>
            <p:ph sz="quarter" idx="4"/>
          </p:nvPr>
        </p:nvSpPr>
        <p:spPr>
          <a:xfrm>
            <a:off x="5227121" y="3190826"/>
            <a:ext cx="5012745" cy="2068085"/>
          </a:xfrm>
        </p:spPr>
        <p:txBody>
          <a:bodyPr/>
          <a:lstStyle/>
          <a:p>
            <a:r>
              <a:rPr lang="en-US" dirty="0" smtClean="0"/>
              <a:t>Native cloud object storage and access</a:t>
            </a:r>
          </a:p>
          <a:p>
            <a:r>
              <a:rPr lang="en-US" dirty="0" smtClean="0"/>
              <a:t>Read/write queries are fully parallelized </a:t>
            </a:r>
          </a:p>
          <a:p>
            <a:r>
              <a:rPr lang="en-US" dirty="0" smtClean="0"/>
              <a:t>Multi-dimensional indexing</a:t>
            </a:r>
          </a:p>
          <a:p>
            <a:r>
              <a:rPr lang="en-US" dirty="0" smtClean="0"/>
              <a:t>Query times grow with result not data size</a:t>
            </a:r>
          </a:p>
          <a:p>
            <a:endParaRPr lang="en-US" dirty="0"/>
          </a:p>
        </p:txBody>
      </p:sp>
      <p:sp>
        <p:nvSpPr>
          <p:cNvPr id="10" name="Rectangle 9"/>
          <p:cNvSpPr/>
          <p:nvPr/>
        </p:nvSpPr>
        <p:spPr>
          <a:xfrm>
            <a:off x="677334" y="5485104"/>
            <a:ext cx="3512500" cy="646331"/>
          </a:xfrm>
          <a:prstGeom prst="rect">
            <a:avLst/>
          </a:prstGeom>
        </p:spPr>
        <p:txBody>
          <a:bodyPr wrap="none">
            <a:spAutoFit/>
          </a:bodyPr>
          <a:lstStyle/>
          <a:p>
            <a:r>
              <a:rPr lang="en-US" dirty="0" smtClean="0">
                <a:hlinkClick r:id="rId3"/>
              </a:rPr>
              <a:t>https://docs.tiledb.com/cloud/</a:t>
            </a:r>
            <a:endParaRPr lang="en-US" dirty="0" smtClean="0"/>
          </a:p>
          <a:p>
            <a:r>
              <a:rPr lang="en-US" dirty="0"/>
              <a:t> </a:t>
            </a:r>
          </a:p>
        </p:txBody>
      </p:sp>
    </p:spTree>
    <p:extLst>
      <p:ext uri="{BB962C8B-B14F-4D97-AF65-F5344CB8AC3E}">
        <p14:creationId xmlns:p14="http://schemas.microsoft.com/office/powerpoint/2010/main" val="6564045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774819"/>
          </a:xfrm>
        </p:spPr>
        <p:txBody>
          <a:bodyPr/>
          <a:lstStyle/>
          <a:p>
            <a:r>
              <a:rPr lang="en-US" dirty="0" err="1" smtClean="0"/>
              <a:t>TileDB</a:t>
            </a:r>
            <a:r>
              <a:rPr lang="en-US" dirty="0" smtClean="0"/>
              <a:t> Data Model</a:t>
            </a:r>
            <a:endParaRPr lang="en-US" dirty="0"/>
          </a:p>
        </p:txBody>
      </p:sp>
      <p:pic>
        <p:nvPicPr>
          <p:cNvPr id="5" name="Picture 4"/>
          <p:cNvPicPr>
            <a:picLocks noChangeAspect="1"/>
          </p:cNvPicPr>
          <p:nvPr/>
        </p:nvPicPr>
        <p:blipFill>
          <a:blip r:embed="rId2"/>
          <a:stretch>
            <a:fillRect/>
          </a:stretch>
        </p:blipFill>
        <p:spPr>
          <a:xfrm>
            <a:off x="36462" y="2075051"/>
            <a:ext cx="9878412" cy="3056866"/>
          </a:xfrm>
          <a:prstGeom prst="rect">
            <a:avLst/>
          </a:prstGeom>
        </p:spPr>
      </p:pic>
      <p:sp>
        <p:nvSpPr>
          <p:cNvPr id="6" name="Rectangle 5"/>
          <p:cNvSpPr/>
          <p:nvPr/>
        </p:nvSpPr>
        <p:spPr>
          <a:xfrm>
            <a:off x="1595830" y="5996080"/>
            <a:ext cx="5684569" cy="646331"/>
          </a:xfrm>
          <a:prstGeom prst="rect">
            <a:avLst/>
          </a:prstGeom>
        </p:spPr>
        <p:txBody>
          <a:bodyPr wrap="none">
            <a:spAutoFit/>
          </a:bodyPr>
          <a:lstStyle/>
          <a:p>
            <a:r>
              <a:rPr lang="en-US" dirty="0" smtClean="0">
                <a:hlinkClick r:id="rId3"/>
              </a:rPr>
              <a:t>https://docs.tiledb.com/main/concepts/data-model</a:t>
            </a:r>
            <a:endParaRPr lang="en-US" dirty="0" smtClean="0"/>
          </a:p>
          <a:p>
            <a:endParaRPr lang="en-US" dirty="0" smtClean="0"/>
          </a:p>
        </p:txBody>
      </p:sp>
    </p:spTree>
    <p:extLst>
      <p:ext uri="{BB962C8B-B14F-4D97-AF65-F5344CB8AC3E}">
        <p14:creationId xmlns:p14="http://schemas.microsoft.com/office/powerpoint/2010/main" val="22992515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834639"/>
          </a:xfrm>
        </p:spPr>
        <p:txBody>
          <a:bodyPr/>
          <a:lstStyle/>
          <a:p>
            <a:r>
              <a:rPr lang="en-US" dirty="0" smtClean="0"/>
              <a:t>Build </a:t>
            </a:r>
            <a:r>
              <a:rPr lang="en-US" i="1" dirty="0" smtClean="0"/>
              <a:t>Study</a:t>
            </a:r>
            <a:r>
              <a:rPr lang="en-US" dirty="0" smtClean="0"/>
              <a:t> </a:t>
            </a:r>
            <a:r>
              <a:rPr lang="en-US" dirty="0" err="1" smtClean="0"/>
              <a:t>TileDB</a:t>
            </a:r>
            <a:r>
              <a:rPr lang="en-US" dirty="0" smtClean="0"/>
              <a:t>: Array Layout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06562601"/>
              </p:ext>
            </p:extLst>
          </p:nvPr>
        </p:nvGraphicFramePr>
        <p:xfrm>
          <a:off x="4531954" y="2328594"/>
          <a:ext cx="4742048" cy="3989064"/>
        </p:xfrm>
        <a:graphic>
          <a:graphicData uri="http://schemas.openxmlformats.org/drawingml/2006/table">
            <a:tbl>
              <a:tblPr firstRow="1" bandRow="1">
                <a:tableStyleId>{5C22544A-7EE6-4342-B048-85BDC9FD1C3A}</a:tableStyleId>
              </a:tblPr>
              <a:tblGrid>
                <a:gridCol w="592756">
                  <a:extLst>
                    <a:ext uri="{9D8B030D-6E8A-4147-A177-3AD203B41FA5}">
                      <a16:colId xmlns:a16="http://schemas.microsoft.com/office/drawing/2014/main" val="3877770262"/>
                    </a:ext>
                  </a:extLst>
                </a:gridCol>
                <a:gridCol w="592756">
                  <a:extLst>
                    <a:ext uri="{9D8B030D-6E8A-4147-A177-3AD203B41FA5}">
                      <a16:colId xmlns:a16="http://schemas.microsoft.com/office/drawing/2014/main" val="1243105114"/>
                    </a:ext>
                  </a:extLst>
                </a:gridCol>
                <a:gridCol w="592756">
                  <a:extLst>
                    <a:ext uri="{9D8B030D-6E8A-4147-A177-3AD203B41FA5}">
                      <a16:colId xmlns:a16="http://schemas.microsoft.com/office/drawing/2014/main" val="764924623"/>
                    </a:ext>
                  </a:extLst>
                </a:gridCol>
                <a:gridCol w="592756">
                  <a:extLst>
                    <a:ext uri="{9D8B030D-6E8A-4147-A177-3AD203B41FA5}">
                      <a16:colId xmlns:a16="http://schemas.microsoft.com/office/drawing/2014/main" val="3059116814"/>
                    </a:ext>
                  </a:extLst>
                </a:gridCol>
                <a:gridCol w="592756">
                  <a:extLst>
                    <a:ext uri="{9D8B030D-6E8A-4147-A177-3AD203B41FA5}">
                      <a16:colId xmlns:a16="http://schemas.microsoft.com/office/drawing/2014/main" val="1056857093"/>
                    </a:ext>
                  </a:extLst>
                </a:gridCol>
                <a:gridCol w="592756">
                  <a:extLst>
                    <a:ext uri="{9D8B030D-6E8A-4147-A177-3AD203B41FA5}">
                      <a16:colId xmlns:a16="http://schemas.microsoft.com/office/drawing/2014/main" val="1570741708"/>
                    </a:ext>
                  </a:extLst>
                </a:gridCol>
                <a:gridCol w="592756">
                  <a:extLst>
                    <a:ext uri="{9D8B030D-6E8A-4147-A177-3AD203B41FA5}">
                      <a16:colId xmlns:a16="http://schemas.microsoft.com/office/drawing/2014/main" val="2519407184"/>
                    </a:ext>
                  </a:extLst>
                </a:gridCol>
                <a:gridCol w="592756">
                  <a:extLst>
                    <a:ext uri="{9D8B030D-6E8A-4147-A177-3AD203B41FA5}">
                      <a16:colId xmlns:a16="http://schemas.microsoft.com/office/drawing/2014/main" val="1017450430"/>
                    </a:ext>
                  </a:extLst>
                </a:gridCol>
              </a:tblGrid>
              <a:tr h="498633">
                <a:tc>
                  <a:txBody>
                    <a:bodyPr/>
                    <a:lstStyle/>
                    <a:p>
                      <a:endParaRPr lang="en-US" dirty="0"/>
                    </a:p>
                  </a:txBody>
                  <a:tcPr>
                    <a:solidFill>
                      <a:srgbClr val="00B0F0"/>
                    </a:solidFill>
                  </a:tcPr>
                </a:tc>
                <a:tc>
                  <a:txBody>
                    <a:bodyPr/>
                    <a:lstStyle/>
                    <a:p>
                      <a:endParaRPr lang="en-US"/>
                    </a:p>
                  </a:txBody>
                  <a:tcPr>
                    <a:solidFill>
                      <a:srgbClr val="00B0F0"/>
                    </a:solidFill>
                  </a:tcPr>
                </a:tc>
                <a:tc>
                  <a:txBody>
                    <a:bodyPr/>
                    <a:lstStyle/>
                    <a:p>
                      <a:endParaRPr lang="en-US"/>
                    </a:p>
                  </a:txBody>
                  <a:tcPr>
                    <a:solidFill>
                      <a:srgbClr val="00B0F0"/>
                    </a:solidFill>
                  </a:tcPr>
                </a:tc>
                <a:tc>
                  <a:txBody>
                    <a:bodyPr/>
                    <a:lstStyle/>
                    <a:p>
                      <a:endParaRPr lang="en-US"/>
                    </a:p>
                  </a:txBody>
                  <a:tcPr>
                    <a:solidFill>
                      <a:srgbClr val="00B0F0"/>
                    </a:solidFill>
                  </a:tcPr>
                </a:tc>
                <a:tc>
                  <a:txBody>
                    <a:bodyPr/>
                    <a:lstStyle/>
                    <a:p>
                      <a:endParaRPr lang="en-US"/>
                    </a:p>
                  </a:txBody>
                  <a:tcPr>
                    <a:solidFill>
                      <a:srgbClr val="00B0F0"/>
                    </a:solidFill>
                  </a:tcPr>
                </a:tc>
                <a:tc>
                  <a:txBody>
                    <a:bodyPr/>
                    <a:lstStyle/>
                    <a:p>
                      <a:endParaRPr lang="en-US"/>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1530023630"/>
                  </a:ext>
                </a:extLst>
              </a:tr>
              <a:tr h="498633">
                <a:tc>
                  <a:txBody>
                    <a:bodyPr/>
                    <a:lstStyle/>
                    <a:p>
                      <a:endParaRPr lang="en-US"/>
                    </a:p>
                  </a:txBody>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319838716"/>
                  </a:ext>
                </a:extLst>
              </a:tr>
              <a:tr h="498633">
                <a:tc>
                  <a:txBody>
                    <a:bodyPr/>
                    <a:lstStyle/>
                    <a:p>
                      <a:endParaRPr lang="en-US"/>
                    </a:p>
                  </a:txBody>
                  <a:tcPr/>
                </a:tc>
                <a:tc>
                  <a:txBody>
                    <a:bodyPr/>
                    <a:lstStyle/>
                    <a:p>
                      <a:endParaRPr lang="en-US"/>
                    </a:p>
                  </a:txBody>
                  <a:tcPr/>
                </a:tc>
                <a:tc>
                  <a:txBody>
                    <a:bodyPr/>
                    <a:lstStyle/>
                    <a:p>
                      <a:endParaRPr lang="en-US"/>
                    </a:p>
                  </a:txBody>
                  <a:tcPr>
                    <a:solidFill>
                      <a:srgbClr val="00B0F0"/>
                    </a:solidFill>
                  </a:tcPr>
                </a:tc>
                <a:tc>
                  <a:txBody>
                    <a:bodyPr/>
                    <a:lstStyle/>
                    <a:p>
                      <a:endParaRPr lang="en-US"/>
                    </a:p>
                  </a:txBody>
                  <a:tcPr>
                    <a:solidFill>
                      <a:srgbClr val="00B0F0"/>
                    </a:solidFill>
                  </a:tcPr>
                </a:tc>
                <a:tc>
                  <a:txBody>
                    <a:bodyPr/>
                    <a:lstStyle/>
                    <a:p>
                      <a:endParaRPr lang="en-US"/>
                    </a:p>
                  </a:txBody>
                  <a:tcPr>
                    <a:solidFill>
                      <a:srgbClr val="00B0F0"/>
                    </a:solidFill>
                  </a:tcPr>
                </a:tc>
                <a:tc>
                  <a:txBody>
                    <a:bodyPr/>
                    <a:lstStyle/>
                    <a:p>
                      <a:endParaRPr lang="en-US"/>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1220005147"/>
                  </a:ext>
                </a:extLst>
              </a:tr>
              <a:tr h="498633">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a:p>
                  </a:txBody>
                  <a:tcPr/>
                </a:tc>
                <a:extLst>
                  <a:ext uri="{0D108BD9-81ED-4DB2-BD59-A6C34878D82A}">
                    <a16:rowId xmlns:a16="http://schemas.microsoft.com/office/drawing/2014/main" val="1539618218"/>
                  </a:ext>
                </a:extLst>
              </a:tr>
              <a:tr h="498633">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94089844"/>
                  </a:ext>
                </a:extLst>
              </a:tr>
              <a:tr h="498633">
                <a:tc>
                  <a:txBody>
                    <a:bodyPr/>
                    <a:lstStyle/>
                    <a:p>
                      <a:endParaRPr lang="en-US"/>
                    </a:p>
                  </a:txBody>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24137217"/>
                  </a:ext>
                </a:extLst>
              </a:tr>
              <a:tr h="498633">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4243234567"/>
                  </a:ext>
                </a:extLst>
              </a:tr>
              <a:tr h="498633">
                <a:tc>
                  <a:txBody>
                    <a:bodyPr/>
                    <a:lstStyle/>
                    <a:p>
                      <a:endParaRPr lang="en-US"/>
                    </a:p>
                  </a:txBody>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988471837"/>
                  </a:ext>
                </a:extLst>
              </a:tr>
            </a:tbl>
          </a:graphicData>
        </a:graphic>
      </p:graphicFrame>
      <p:pic>
        <p:nvPicPr>
          <p:cNvPr id="6" name="Picture 5"/>
          <p:cNvPicPr>
            <a:picLocks noChangeAspect="1"/>
          </p:cNvPicPr>
          <p:nvPr/>
        </p:nvPicPr>
        <p:blipFill>
          <a:blip r:embed="rId3"/>
          <a:stretch>
            <a:fillRect/>
          </a:stretch>
        </p:blipFill>
        <p:spPr>
          <a:xfrm>
            <a:off x="298836" y="2291785"/>
            <a:ext cx="4009562" cy="1902843"/>
          </a:xfrm>
          <a:prstGeom prst="rect">
            <a:avLst/>
          </a:prstGeom>
        </p:spPr>
      </p:pic>
      <p:sp>
        <p:nvSpPr>
          <p:cNvPr id="7" name="TextBox 6"/>
          <p:cNvSpPr txBox="1"/>
          <p:nvPr/>
        </p:nvSpPr>
        <p:spPr>
          <a:xfrm>
            <a:off x="5451927" y="1922453"/>
            <a:ext cx="2577950" cy="369332"/>
          </a:xfrm>
          <a:prstGeom prst="rect">
            <a:avLst/>
          </a:prstGeom>
          <a:noFill/>
        </p:spPr>
        <p:txBody>
          <a:bodyPr wrap="none" rtlCol="0">
            <a:spAutoFit/>
          </a:bodyPr>
          <a:lstStyle/>
          <a:p>
            <a:r>
              <a:rPr lang="en-US" b="1" dirty="0" err="1" smtClean="0"/>
              <a:t>Dimention</a:t>
            </a:r>
            <a:r>
              <a:rPr lang="en-US" b="1" dirty="0" smtClean="0"/>
              <a:t> 1: </a:t>
            </a:r>
            <a:r>
              <a:rPr lang="en-US" b="1" dirty="0" err="1" smtClean="0"/>
              <a:t>study_id</a:t>
            </a:r>
            <a:endParaRPr lang="en-US" b="1" dirty="0"/>
          </a:p>
        </p:txBody>
      </p:sp>
      <p:sp>
        <p:nvSpPr>
          <p:cNvPr id="8" name="TextBox 7"/>
          <p:cNvSpPr txBox="1"/>
          <p:nvPr/>
        </p:nvSpPr>
        <p:spPr>
          <a:xfrm>
            <a:off x="1413132" y="4480670"/>
            <a:ext cx="3191066" cy="369332"/>
          </a:xfrm>
          <a:prstGeom prst="rect">
            <a:avLst/>
          </a:prstGeom>
          <a:noFill/>
        </p:spPr>
        <p:txBody>
          <a:bodyPr wrap="none" rtlCol="0">
            <a:spAutoFit/>
          </a:bodyPr>
          <a:lstStyle>
            <a:defPPr>
              <a:defRPr lang="en-US"/>
            </a:defPPr>
            <a:lvl1pPr>
              <a:defRPr b="1"/>
            </a:lvl1pPr>
          </a:lstStyle>
          <a:p>
            <a:r>
              <a:rPr lang="en-US" dirty="0" err="1"/>
              <a:t>Dimention</a:t>
            </a:r>
            <a:r>
              <a:rPr lang="en-US" dirty="0"/>
              <a:t> 2: </a:t>
            </a:r>
            <a:r>
              <a:rPr lang="en-US" dirty="0" err="1"/>
              <a:t>trait_category</a:t>
            </a:r>
            <a:endParaRPr lang="en-US" dirty="0"/>
          </a:p>
        </p:txBody>
      </p:sp>
      <p:grpSp>
        <p:nvGrpSpPr>
          <p:cNvPr id="12" name="Group 11"/>
          <p:cNvGrpSpPr/>
          <p:nvPr/>
        </p:nvGrpSpPr>
        <p:grpSpPr>
          <a:xfrm>
            <a:off x="163994" y="1804179"/>
            <a:ext cx="4144404" cy="344585"/>
            <a:chOff x="122650" y="1810210"/>
            <a:chExt cx="4144404" cy="344585"/>
          </a:xfrm>
        </p:grpSpPr>
        <p:sp>
          <p:nvSpPr>
            <p:cNvPr id="10" name="TextBox 9"/>
            <p:cNvSpPr txBox="1"/>
            <p:nvPr/>
          </p:nvSpPr>
          <p:spPr>
            <a:xfrm>
              <a:off x="122650" y="1816241"/>
              <a:ext cx="4144404" cy="338554"/>
            </a:xfrm>
            <a:prstGeom prst="rect">
              <a:avLst/>
            </a:prstGeom>
            <a:noFill/>
          </p:spPr>
          <p:txBody>
            <a:bodyPr wrap="none" rtlCol="0">
              <a:spAutoFit/>
            </a:bodyPr>
            <a:lstStyle/>
            <a:p>
              <a:r>
                <a:rPr lang="en-US" sz="1600" dirty="0" smtClean="0"/>
                <a:t>Build study   </a:t>
              </a:r>
              <a:r>
                <a:rPr lang="en-US" sz="1600" dirty="0" err="1" smtClean="0"/>
                <a:t>TileDB</a:t>
              </a:r>
              <a:r>
                <a:rPr lang="en-US" sz="1600" dirty="0" smtClean="0"/>
                <a:t> Array using python API </a:t>
              </a:r>
              <a:endParaRPr lang="en-US" sz="1600" dirty="0"/>
            </a:p>
          </p:txBody>
        </p:sp>
        <p:sp>
          <p:nvSpPr>
            <p:cNvPr id="11" name="TextBox 10"/>
            <p:cNvSpPr txBox="1"/>
            <p:nvPr/>
          </p:nvSpPr>
          <p:spPr>
            <a:xfrm>
              <a:off x="712840" y="1810210"/>
              <a:ext cx="683200" cy="338554"/>
            </a:xfrm>
            <a:prstGeom prst="rect">
              <a:avLst/>
            </a:prstGeom>
            <a:solidFill>
              <a:schemeClr val="bg1">
                <a:lumMod val="75000"/>
              </a:schemeClr>
            </a:solidFill>
            <a:ln>
              <a:noFill/>
            </a:ln>
          </p:spPr>
          <p:txBody>
            <a:bodyPr wrap="none" rtlCol="0">
              <a:spAutoFit/>
            </a:bodyPr>
            <a:lstStyle/>
            <a:p>
              <a:r>
                <a:rPr lang="en-US" sz="1600" i="1" dirty="0" smtClean="0"/>
                <a:t>study</a:t>
              </a:r>
              <a:endParaRPr lang="en-US" sz="1600" i="1" dirty="0"/>
            </a:p>
          </p:txBody>
        </p:sp>
      </p:grpSp>
      <p:sp>
        <p:nvSpPr>
          <p:cNvPr id="3" name="Rectangle 2"/>
          <p:cNvSpPr/>
          <p:nvPr/>
        </p:nvSpPr>
        <p:spPr>
          <a:xfrm>
            <a:off x="4531954" y="2328594"/>
            <a:ext cx="2355075" cy="20111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98836" y="5394328"/>
            <a:ext cx="4124234" cy="923330"/>
          </a:xfrm>
          <a:prstGeom prst="rect">
            <a:avLst/>
          </a:prstGeom>
          <a:noFill/>
        </p:spPr>
        <p:txBody>
          <a:bodyPr wrap="square" rtlCol="0">
            <a:spAutoFit/>
          </a:bodyPr>
          <a:lstStyle/>
          <a:p>
            <a:r>
              <a:rPr lang="en-US" dirty="0" smtClean="0"/>
              <a:t>What it looks like to what we learned?</a:t>
            </a:r>
          </a:p>
          <a:p>
            <a:pPr marL="285750" indent="-285750">
              <a:buFont typeface="Arial" panose="020B0604020202020204" pitchFamily="34" charset="0"/>
              <a:buChar char="•"/>
            </a:pPr>
            <a:r>
              <a:rPr lang="en-US" dirty="0" smtClean="0"/>
              <a:t>Clustered index view</a:t>
            </a:r>
          </a:p>
          <a:p>
            <a:pPr marL="285750" indent="-285750">
              <a:buFont typeface="Arial" panose="020B0604020202020204" pitchFamily="34" charset="0"/>
              <a:buChar char="•"/>
            </a:pPr>
            <a:r>
              <a:rPr lang="en-US" dirty="0" smtClean="0"/>
              <a:t>Multi-dimensional parquet </a:t>
            </a:r>
            <a:endParaRPr lang="en-US" dirty="0"/>
          </a:p>
        </p:txBody>
      </p:sp>
      <p:sp>
        <p:nvSpPr>
          <p:cNvPr id="9" name="Rectangular Callout 8"/>
          <p:cNvSpPr/>
          <p:nvPr/>
        </p:nvSpPr>
        <p:spPr>
          <a:xfrm>
            <a:off x="5786416" y="3003409"/>
            <a:ext cx="2233123" cy="1477261"/>
          </a:xfrm>
          <a:prstGeom prst="wedgeRectCallout">
            <a:avLst>
              <a:gd name="adj1" fmla="val -42106"/>
              <a:gd name="adj2" fmla="val 96535"/>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err="1" smtClean="0"/>
              <a:t>pub_journal</a:t>
            </a:r>
            <a:endParaRPr lang="en-US" dirty="0" smtClean="0"/>
          </a:p>
          <a:p>
            <a:pPr marL="285750" indent="-285750">
              <a:buFont typeface="Arial" panose="020B0604020202020204" pitchFamily="34" charset="0"/>
              <a:buChar char="•"/>
            </a:pPr>
            <a:r>
              <a:rPr lang="en-US" dirty="0" err="1" smtClean="0"/>
              <a:t>Pub_title</a:t>
            </a:r>
            <a:endParaRPr lang="en-US" dirty="0" smtClean="0"/>
          </a:p>
          <a:p>
            <a:pPr marL="285750" indent="-285750">
              <a:buFont typeface="Arial" panose="020B0604020202020204" pitchFamily="34" charset="0"/>
              <a:buChar char="•"/>
            </a:pPr>
            <a:r>
              <a:rPr lang="en-US" dirty="0" err="1" smtClean="0"/>
              <a:t>Put_author</a:t>
            </a:r>
            <a:endParaRPr lang="en-US" dirty="0" smtClean="0"/>
          </a:p>
          <a:p>
            <a:pPr marL="285750" indent="-285750">
              <a:buFont typeface="Arial" panose="020B0604020202020204" pitchFamily="34" charset="0"/>
              <a:buChar char="•"/>
            </a:pPr>
            <a:r>
              <a:rPr lang="en-US" dirty="0" err="1" smtClean="0"/>
              <a:t>pub_date</a:t>
            </a:r>
            <a:endParaRPr lang="en-US" dirty="0" smtClean="0"/>
          </a:p>
          <a:p>
            <a:pPr marL="285750" indent="-285750">
              <a:buFont typeface="Arial" panose="020B0604020202020204" pitchFamily="34" charset="0"/>
              <a:buChar char="•"/>
            </a:pPr>
            <a:r>
              <a:rPr lang="en-US" dirty="0" smtClean="0"/>
              <a:t>…</a:t>
            </a:r>
            <a:endParaRPr lang="en-US" dirty="0"/>
          </a:p>
        </p:txBody>
      </p:sp>
    </p:spTree>
    <p:extLst>
      <p:ext uri="{BB962C8B-B14F-4D97-AF65-F5344CB8AC3E}">
        <p14:creationId xmlns:p14="http://schemas.microsoft.com/office/powerpoint/2010/main" val="271041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788" y="464322"/>
            <a:ext cx="8596668" cy="731578"/>
          </a:xfrm>
        </p:spPr>
        <p:txBody>
          <a:bodyPr/>
          <a:lstStyle/>
          <a:p>
            <a:r>
              <a:rPr lang="en-US" dirty="0"/>
              <a:t>Read </a:t>
            </a:r>
            <a:r>
              <a:rPr lang="en-US" i="1" dirty="0"/>
              <a:t>Study</a:t>
            </a:r>
            <a:r>
              <a:rPr lang="en-US" dirty="0"/>
              <a:t> </a:t>
            </a:r>
            <a:r>
              <a:rPr lang="en-US" dirty="0" err="1"/>
              <a:t>TileDB</a:t>
            </a:r>
            <a:r>
              <a:rPr lang="en-US" dirty="0"/>
              <a:t> - </a:t>
            </a:r>
            <a:r>
              <a:rPr lang="en-US" dirty="0" smtClean="0"/>
              <a:t>the </a:t>
            </a:r>
            <a:r>
              <a:rPr lang="en-US" dirty="0"/>
              <a:t>schema</a:t>
            </a:r>
          </a:p>
        </p:txBody>
      </p:sp>
      <p:pic>
        <p:nvPicPr>
          <p:cNvPr id="3" name="Picture 2"/>
          <p:cNvPicPr>
            <a:picLocks noChangeAspect="1"/>
          </p:cNvPicPr>
          <p:nvPr/>
        </p:nvPicPr>
        <p:blipFill>
          <a:blip r:embed="rId2"/>
          <a:stretch>
            <a:fillRect/>
          </a:stretch>
        </p:blipFill>
        <p:spPr>
          <a:xfrm>
            <a:off x="374781" y="1195900"/>
            <a:ext cx="9184682" cy="5026443"/>
          </a:xfrm>
          <a:prstGeom prst="rect">
            <a:avLst/>
          </a:prstGeom>
        </p:spPr>
      </p:pic>
    </p:spTree>
    <p:extLst>
      <p:ext uri="{BB962C8B-B14F-4D97-AF65-F5344CB8AC3E}">
        <p14:creationId xmlns:p14="http://schemas.microsoft.com/office/powerpoint/2010/main" val="30094361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57727"/>
          </a:xfrm>
        </p:spPr>
        <p:txBody>
          <a:bodyPr/>
          <a:lstStyle/>
          <a:p>
            <a:r>
              <a:rPr lang="en-US" dirty="0"/>
              <a:t>Read </a:t>
            </a:r>
            <a:r>
              <a:rPr lang="en-US" i="1" dirty="0"/>
              <a:t>Study</a:t>
            </a:r>
            <a:r>
              <a:rPr lang="en-US" dirty="0"/>
              <a:t> </a:t>
            </a:r>
            <a:r>
              <a:rPr lang="en-US" dirty="0" err="1"/>
              <a:t>TileDB</a:t>
            </a:r>
            <a:r>
              <a:rPr lang="en-US" dirty="0"/>
              <a:t> </a:t>
            </a:r>
            <a:r>
              <a:rPr lang="en-US" dirty="0" smtClean="0"/>
              <a:t>– the dataset</a:t>
            </a:r>
            <a:endParaRPr lang="en-US" dirty="0"/>
          </a:p>
        </p:txBody>
      </p:sp>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136716" y="1689153"/>
            <a:ext cx="9693537" cy="4588274"/>
          </a:xfrm>
          <a:prstGeom prst="rect">
            <a:avLst/>
          </a:prstGeom>
        </p:spPr>
      </p:pic>
    </p:spTree>
    <p:extLst>
      <p:ext uri="{BB962C8B-B14F-4D97-AF65-F5344CB8AC3E}">
        <p14:creationId xmlns:p14="http://schemas.microsoft.com/office/powerpoint/2010/main" val="6887986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Joined query using pandas merge</a:t>
            </a:r>
            <a:endParaRPr lang="en-US" dirty="0"/>
          </a:p>
        </p:txBody>
      </p:sp>
      <p:pic>
        <p:nvPicPr>
          <p:cNvPr id="6" name="Content Placeholder 5"/>
          <p:cNvPicPr>
            <a:picLocks noGrp="1" noChangeAspect="1"/>
          </p:cNvPicPr>
          <p:nvPr>
            <p:ph idx="1"/>
          </p:nvPr>
        </p:nvPicPr>
        <p:blipFill>
          <a:blip r:embed="rId2"/>
          <a:stretch>
            <a:fillRect/>
          </a:stretch>
        </p:blipFill>
        <p:spPr>
          <a:xfrm>
            <a:off x="677690" y="1799772"/>
            <a:ext cx="8596312" cy="3297215"/>
          </a:xfrm>
          <a:prstGeom prst="rect">
            <a:avLst/>
          </a:prstGeom>
        </p:spPr>
      </p:pic>
      <p:sp>
        <p:nvSpPr>
          <p:cNvPr id="2" name="TextBox 1"/>
          <p:cNvSpPr txBox="1"/>
          <p:nvPr/>
        </p:nvSpPr>
        <p:spPr>
          <a:xfrm>
            <a:off x="769257" y="5399314"/>
            <a:ext cx="5178021" cy="1200329"/>
          </a:xfrm>
          <a:prstGeom prst="rect">
            <a:avLst/>
          </a:prstGeom>
          <a:noFill/>
        </p:spPr>
        <p:txBody>
          <a:bodyPr wrap="none" rtlCol="0">
            <a:spAutoFit/>
          </a:bodyPr>
          <a:lstStyle/>
          <a:p>
            <a:r>
              <a:rPr lang="en-US" dirty="0" smtClean="0"/>
              <a:t>NOTE: there are multiple ways of doing merging</a:t>
            </a:r>
          </a:p>
          <a:p>
            <a:pPr marL="285750" indent="-285750">
              <a:buFontTx/>
              <a:buChar char="-"/>
            </a:pPr>
            <a:r>
              <a:rPr lang="en-US" dirty="0" err="1" smtClean="0"/>
              <a:t>MariaDB</a:t>
            </a:r>
            <a:r>
              <a:rPr lang="en-US" dirty="0" smtClean="0"/>
              <a:t>: </a:t>
            </a:r>
            <a:r>
              <a:rPr lang="en-US" dirty="0" err="1" smtClean="0"/>
              <a:t>myTile</a:t>
            </a:r>
            <a:endParaRPr lang="en-US" dirty="0" smtClean="0"/>
          </a:p>
          <a:p>
            <a:pPr marL="285750" indent="-285750">
              <a:buFontTx/>
              <a:buChar char="-"/>
            </a:pPr>
            <a:r>
              <a:rPr lang="en-US" dirty="0" smtClean="0"/>
              <a:t>Pandas</a:t>
            </a:r>
          </a:p>
          <a:p>
            <a:pPr marL="285750" indent="-285750">
              <a:buFontTx/>
              <a:buChar char="-"/>
            </a:pPr>
            <a:r>
              <a:rPr lang="en-US" dirty="0" err="1" smtClean="0"/>
              <a:t>pySpark</a:t>
            </a:r>
            <a:endParaRPr lang="en-US" dirty="0" smtClean="0"/>
          </a:p>
        </p:txBody>
      </p:sp>
    </p:spTree>
    <p:extLst>
      <p:ext uri="{BB962C8B-B14F-4D97-AF65-F5344CB8AC3E}">
        <p14:creationId xmlns:p14="http://schemas.microsoft.com/office/powerpoint/2010/main" val="13141103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Modeling Open Target Data using </a:t>
            </a:r>
            <a:r>
              <a:rPr lang="en-US" b="1" dirty="0" smtClean="0"/>
              <a:t>MongoDB</a:t>
            </a:r>
            <a:endParaRPr lang="en-US" b="1" dirty="0"/>
          </a:p>
        </p:txBody>
      </p:sp>
      <p:pic>
        <p:nvPicPr>
          <p:cNvPr id="5" name="Picture 4"/>
          <p:cNvPicPr>
            <a:picLocks noChangeAspect="1"/>
          </p:cNvPicPr>
          <p:nvPr/>
        </p:nvPicPr>
        <p:blipFill rotWithShape="1">
          <a:blip r:embed="rId2">
            <a:clrChange>
              <a:clrFrom>
                <a:srgbClr val="FFFFFF"/>
              </a:clrFrom>
              <a:clrTo>
                <a:srgbClr val="FFFFFF">
                  <a:alpha val="0"/>
                </a:srgbClr>
              </a:clrTo>
            </a:clrChange>
          </a:blip>
          <a:srcRect l="48546"/>
          <a:stretch/>
        </p:blipFill>
        <p:spPr>
          <a:xfrm>
            <a:off x="677335" y="2572585"/>
            <a:ext cx="3951421" cy="2017925"/>
          </a:xfrm>
          <a:prstGeom prst="rect">
            <a:avLst/>
          </a:prstGeom>
        </p:spPr>
      </p:pic>
    </p:spTree>
    <p:extLst>
      <p:ext uri="{BB962C8B-B14F-4D97-AF65-F5344CB8AC3E}">
        <p14:creationId xmlns:p14="http://schemas.microsoft.com/office/powerpoint/2010/main" val="35671274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53440"/>
          </a:xfrm>
        </p:spPr>
        <p:txBody>
          <a:bodyPr/>
          <a:lstStyle/>
          <a:p>
            <a:r>
              <a:rPr lang="en-US" dirty="0" smtClean="0"/>
              <a:t>Basic Genetics</a:t>
            </a:r>
            <a:endParaRPr lang="en-US" dirty="0"/>
          </a:p>
        </p:txBody>
      </p:sp>
      <p:pic>
        <p:nvPicPr>
          <p:cNvPr id="4" name="Content Placeholder 3"/>
          <p:cNvPicPr>
            <a:picLocks noGrp="1" noChangeAspect="1"/>
          </p:cNvPicPr>
          <p:nvPr>
            <p:ph idx="1"/>
          </p:nvPr>
        </p:nvPicPr>
        <p:blipFill>
          <a:blip r:embed="rId2"/>
          <a:stretch>
            <a:fillRect/>
          </a:stretch>
        </p:blipFill>
        <p:spPr>
          <a:xfrm>
            <a:off x="94227" y="1522758"/>
            <a:ext cx="5732709" cy="3009672"/>
          </a:xfrm>
          <a:prstGeom prst="rect">
            <a:avLst/>
          </a:prstGeom>
        </p:spPr>
      </p:pic>
      <p:sp>
        <p:nvSpPr>
          <p:cNvPr id="5" name="Rectangle 4"/>
          <p:cNvSpPr/>
          <p:nvPr/>
        </p:nvSpPr>
        <p:spPr>
          <a:xfrm>
            <a:off x="1402080" y="6346848"/>
            <a:ext cx="8088762" cy="461665"/>
          </a:xfrm>
          <a:prstGeom prst="rect">
            <a:avLst/>
          </a:prstGeom>
        </p:spPr>
        <p:txBody>
          <a:bodyPr wrap="square">
            <a:spAutoFit/>
          </a:bodyPr>
          <a:lstStyle/>
          <a:p>
            <a:r>
              <a:rPr lang="en-US" sz="1200" dirty="0">
                <a:hlinkClick r:id="rId3"/>
              </a:rPr>
              <a:t>https://</a:t>
            </a:r>
            <a:r>
              <a:rPr lang="en-US" sz="1200" dirty="0" smtClean="0">
                <a:hlinkClick r:id="rId3"/>
              </a:rPr>
              <a:t>www.epilepsy.com/learn/epilepsy-due-specific-causes/genetic-causes-epilepsy/genetics-basics</a:t>
            </a:r>
            <a:endParaRPr lang="en-US" sz="1200" dirty="0" smtClean="0"/>
          </a:p>
          <a:p>
            <a:endParaRPr lang="en-US" sz="1200" dirty="0"/>
          </a:p>
        </p:txBody>
      </p:sp>
      <p:pic>
        <p:nvPicPr>
          <p:cNvPr id="7" name="Picture 6"/>
          <p:cNvPicPr>
            <a:picLocks noChangeAspect="1"/>
          </p:cNvPicPr>
          <p:nvPr/>
        </p:nvPicPr>
        <p:blipFill>
          <a:blip r:embed="rId4"/>
          <a:stretch>
            <a:fillRect/>
          </a:stretch>
        </p:blipFill>
        <p:spPr>
          <a:xfrm>
            <a:off x="5425485" y="1285203"/>
            <a:ext cx="4065357" cy="4287485"/>
          </a:xfrm>
          <a:prstGeom prst="rect">
            <a:avLst/>
          </a:prstGeom>
        </p:spPr>
      </p:pic>
    </p:spTree>
    <p:extLst>
      <p:ext uri="{BB962C8B-B14F-4D97-AF65-F5344CB8AC3E}">
        <p14:creationId xmlns:p14="http://schemas.microsoft.com/office/powerpoint/2010/main" val="33671789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Inject data into database</a:t>
            </a:r>
            <a:endParaRPr lang="en-US" dirty="0"/>
          </a:p>
        </p:txBody>
      </p:sp>
      <p:pic>
        <p:nvPicPr>
          <p:cNvPr id="8" name="Content Placeholder 7"/>
          <p:cNvPicPr>
            <a:picLocks noGrp="1" noChangeAspect="1"/>
          </p:cNvPicPr>
          <p:nvPr>
            <p:ph idx="1"/>
          </p:nvPr>
        </p:nvPicPr>
        <p:blipFill>
          <a:blip r:embed="rId2"/>
          <a:stretch>
            <a:fillRect/>
          </a:stretch>
        </p:blipFill>
        <p:spPr>
          <a:xfrm>
            <a:off x="590248" y="1438827"/>
            <a:ext cx="8513002" cy="5173531"/>
          </a:xfrm>
          <a:prstGeom prst="rect">
            <a:avLst/>
          </a:prstGeom>
        </p:spPr>
      </p:pic>
    </p:spTree>
    <p:extLst>
      <p:ext uri="{BB962C8B-B14F-4D97-AF65-F5344CB8AC3E}">
        <p14:creationId xmlns:p14="http://schemas.microsoft.com/office/powerpoint/2010/main" val="23673711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9047" y="243840"/>
            <a:ext cx="8596668" cy="872359"/>
          </a:xfrm>
        </p:spPr>
        <p:txBody>
          <a:bodyPr/>
          <a:lstStyle/>
          <a:p>
            <a:r>
              <a:rPr lang="en-US" dirty="0" smtClean="0"/>
              <a:t>Collections</a:t>
            </a:r>
            <a:endParaRPr lang="en-US" dirty="0"/>
          </a:p>
        </p:txBody>
      </p:sp>
      <p:pic>
        <p:nvPicPr>
          <p:cNvPr id="6" name="Picture 5"/>
          <p:cNvPicPr>
            <a:picLocks noChangeAspect="1"/>
          </p:cNvPicPr>
          <p:nvPr/>
        </p:nvPicPr>
        <p:blipFill>
          <a:blip r:embed="rId2"/>
          <a:stretch>
            <a:fillRect/>
          </a:stretch>
        </p:blipFill>
        <p:spPr>
          <a:xfrm>
            <a:off x="589047" y="1416334"/>
            <a:ext cx="6591300" cy="4267200"/>
          </a:xfrm>
          <a:prstGeom prst="rect">
            <a:avLst/>
          </a:prstGeom>
          <a:ln w="28575">
            <a:solidFill>
              <a:schemeClr val="accent2">
                <a:lumMod val="60000"/>
                <a:lumOff val="40000"/>
              </a:schemeClr>
            </a:solidFill>
          </a:ln>
        </p:spPr>
      </p:pic>
      <p:pic>
        <p:nvPicPr>
          <p:cNvPr id="7" name="Picture 6"/>
          <p:cNvPicPr>
            <a:picLocks noChangeAspect="1"/>
          </p:cNvPicPr>
          <p:nvPr/>
        </p:nvPicPr>
        <p:blipFill>
          <a:blip r:embed="rId3"/>
          <a:stretch>
            <a:fillRect/>
          </a:stretch>
        </p:blipFill>
        <p:spPr>
          <a:xfrm>
            <a:off x="3422491" y="1796871"/>
            <a:ext cx="6515100" cy="4762500"/>
          </a:xfrm>
          <a:prstGeom prst="rect">
            <a:avLst/>
          </a:prstGeom>
          <a:ln w="28575">
            <a:solidFill>
              <a:schemeClr val="accent2">
                <a:lumMod val="60000"/>
                <a:lumOff val="40000"/>
              </a:schemeClr>
            </a:solidFill>
          </a:ln>
        </p:spPr>
      </p:pic>
      <p:pic>
        <p:nvPicPr>
          <p:cNvPr id="5" name="Picture 4"/>
          <p:cNvPicPr>
            <a:picLocks noChangeAspect="1"/>
          </p:cNvPicPr>
          <p:nvPr/>
        </p:nvPicPr>
        <p:blipFill>
          <a:blip r:embed="rId4"/>
          <a:stretch>
            <a:fillRect/>
          </a:stretch>
        </p:blipFill>
        <p:spPr>
          <a:xfrm>
            <a:off x="5546507" y="3785759"/>
            <a:ext cx="6477000" cy="2981325"/>
          </a:xfrm>
          <a:prstGeom prst="rect">
            <a:avLst/>
          </a:prstGeom>
          <a:ln w="28575">
            <a:solidFill>
              <a:schemeClr val="accent2">
                <a:lumMod val="60000"/>
                <a:lumOff val="40000"/>
              </a:schemeClr>
            </a:solidFill>
          </a:ln>
        </p:spPr>
      </p:pic>
      <p:sp>
        <p:nvSpPr>
          <p:cNvPr id="8" name="TextBox 7"/>
          <p:cNvSpPr txBox="1"/>
          <p:nvPr/>
        </p:nvSpPr>
        <p:spPr>
          <a:xfrm>
            <a:off x="10057587" y="3324094"/>
            <a:ext cx="962123" cy="461665"/>
          </a:xfrm>
          <a:prstGeom prst="rect">
            <a:avLst/>
          </a:prstGeom>
          <a:noFill/>
        </p:spPr>
        <p:txBody>
          <a:bodyPr wrap="none" rtlCol="0">
            <a:spAutoFit/>
          </a:bodyPr>
          <a:lstStyle/>
          <a:p>
            <a:r>
              <a:rPr lang="en-US" sz="2400" b="1" dirty="0">
                <a:solidFill>
                  <a:srgbClr val="0070C0"/>
                </a:solidFill>
              </a:rPr>
              <a:t>s</a:t>
            </a:r>
            <a:r>
              <a:rPr lang="en-US" sz="2400" b="1" dirty="0" smtClean="0">
                <a:solidFill>
                  <a:srgbClr val="0070C0"/>
                </a:solidFill>
              </a:rPr>
              <a:t>tudy</a:t>
            </a:r>
            <a:endParaRPr lang="en-US" sz="2400" b="1" dirty="0">
              <a:solidFill>
                <a:srgbClr val="0070C0"/>
              </a:solidFill>
            </a:endParaRPr>
          </a:p>
        </p:txBody>
      </p:sp>
      <p:sp>
        <p:nvSpPr>
          <p:cNvPr id="9" name="TextBox 8"/>
          <p:cNvSpPr txBox="1"/>
          <p:nvPr/>
        </p:nvSpPr>
        <p:spPr>
          <a:xfrm>
            <a:off x="7613601" y="1347031"/>
            <a:ext cx="1258678" cy="461665"/>
          </a:xfrm>
          <a:prstGeom prst="rect">
            <a:avLst/>
          </a:prstGeom>
          <a:noFill/>
        </p:spPr>
        <p:txBody>
          <a:bodyPr wrap="none" rtlCol="0">
            <a:spAutoFit/>
          </a:bodyPr>
          <a:lstStyle/>
          <a:p>
            <a:r>
              <a:rPr lang="en-US" sz="2400" b="1" dirty="0" err="1" smtClean="0">
                <a:solidFill>
                  <a:srgbClr val="0070C0"/>
                </a:solidFill>
              </a:rPr>
              <a:t>credset</a:t>
            </a:r>
            <a:endParaRPr lang="en-US" sz="2400" b="1" dirty="0">
              <a:solidFill>
                <a:srgbClr val="0070C0"/>
              </a:solidFill>
            </a:endParaRPr>
          </a:p>
        </p:txBody>
      </p:sp>
      <p:sp>
        <p:nvSpPr>
          <p:cNvPr id="10" name="TextBox 9"/>
          <p:cNvSpPr txBox="1"/>
          <p:nvPr/>
        </p:nvSpPr>
        <p:spPr>
          <a:xfrm>
            <a:off x="5480674" y="954669"/>
            <a:ext cx="1199367" cy="461665"/>
          </a:xfrm>
          <a:prstGeom prst="rect">
            <a:avLst/>
          </a:prstGeom>
          <a:noFill/>
        </p:spPr>
        <p:txBody>
          <a:bodyPr wrap="none" rtlCol="0">
            <a:spAutoFit/>
          </a:bodyPr>
          <a:lstStyle/>
          <a:p>
            <a:r>
              <a:rPr lang="en-US" sz="2400" b="1" dirty="0" smtClean="0">
                <a:solidFill>
                  <a:srgbClr val="0070C0"/>
                </a:solidFill>
              </a:rPr>
              <a:t>variant</a:t>
            </a:r>
            <a:endParaRPr lang="en-US" sz="2400" b="1" dirty="0">
              <a:solidFill>
                <a:srgbClr val="0070C0"/>
              </a:solidFill>
            </a:endParaRPr>
          </a:p>
        </p:txBody>
      </p:sp>
    </p:spTree>
    <p:extLst>
      <p:ext uri="{BB962C8B-B14F-4D97-AF65-F5344CB8AC3E}">
        <p14:creationId xmlns:p14="http://schemas.microsoft.com/office/powerpoint/2010/main" val="21125620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73258"/>
          </a:xfrm>
        </p:spPr>
        <p:txBody>
          <a:bodyPr/>
          <a:lstStyle/>
          <a:p>
            <a:r>
              <a:rPr lang="en-US" dirty="0" smtClean="0"/>
              <a:t>Joined query</a:t>
            </a:r>
            <a:endParaRPr lang="en-US" dirty="0"/>
          </a:p>
        </p:txBody>
      </p:sp>
      <p:pic>
        <p:nvPicPr>
          <p:cNvPr id="5" name="Content Placeholder 4"/>
          <p:cNvPicPr>
            <a:picLocks noGrp="1" noChangeAspect="1"/>
          </p:cNvPicPr>
          <p:nvPr>
            <p:ph idx="1"/>
          </p:nvPr>
        </p:nvPicPr>
        <p:blipFill>
          <a:blip r:embed="rId2"/>
          <a:stretch>
            <a:fillRect/>
          </a:stretch>
        </p:blipFill>
        <p:spPr>
          <a:xfrm>
            <a:off x="564349" y="1750565"/>
            <a:ext cx="10641609" cy="2916028"/>
          </a:xfrm>
          <a:prstGeom prst="rect">
            <a:avLst/>
          </a:prstGeom>
        </p:spPr>
      </p:pic>
    </p:spTree>
    <p:extLst>
      <p:ext uri="{BB962C8B-B14F-4D97-AF65-F5344CB8AC3E}">
        <p14:creationId xmlns:p14="http://schemas.microsoft.com/office/powerpoint/2010/main" val="3954220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714703"/>
          </a:xfrm>
        </p:spPr>
        <p:txBody>
          <a:bodyPr/>
          <a:lstStyle/>
          <a:p>
            <a:r>
              <a:rPr lang="en-US" dirty="0" smtClean="0"/>
              <a:t>Joined query timeout</a:t>
            </a:r>
            <a:endParaRPr lang="en-US" dirty="0"/>
          </a:p>
        </p:txBody>
      </p:sp>
      <p:pic>
        <p:nvPicPr>
          <p:cNvPr id="8" name="Content Placeholder 7"/>
          <p:cNvPicPr>
            <a:picLocks noGrp="1" noChangeAspect="1"/>
          </p:cNvPicPr>
          <p:nvPr>
            <p:ph idx="1"/>
          </p:nvPr>
        </p:nvPicPr>
        <p:blipFill>
          <a:blip r:embed="rId2"/>
          <a:stretch>
            <a:fillRect/>
          </a:stretch>
        </p:blipFill>
        <p:spPr>
          <a:xfrm>
            <a:off x="733950" y="1324303"/>
            <a:ext cx="10433732" cy="5473076"/>
          </a:xfrm>
          <a:prstGeom prst="rect">
            <a:avLst/>
          </a:prstGeom>
        </p:spPr>
      </p:pic>
      <p:cxnSp>
        <p:nvCxnSpPr>
          <p:cNvPr id="10" name="Straight Arrow Connector 9"/>
          <p:cNvCxnSpPr/>
          <p:nvPr/>
        </p:nvCxnSpPr>
        <p:spPr>
          <a:xfrm flipH="1">
            <a:off x="4710737" y="5826935"/>
            <a:ext cx="523415" cy="409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83703" y="5579207"/>
            <a:ext cx="3551742" cy="369332"/>
          </a:xfrm>
          <a:prstGeom prst="rect">
            <a:avLst/>
          </a:prstGeom>
          <a:noFill/>
        </p:spPr>
        <p:txBody>
          <a:bodyPr wrap="none" rtlCol="0">
            <a:spAutoFit/>
          </a:bodyPr>
          <a:lstStyle/>
          <a:p>
            <a:r>
              <a:rPr lang="en-US" b="1" dirty="0" smtClean="0">
                <a:solidFill>
                  <a:srgbClr val="C00000"/>
                </a:solidFill>
              </a:rPr>
              <a:t>operation exceeded time limit!</a:t>
            </a:r>
            <a:endParaRPr lang="en-US" b="1" dirty="0">
              <a:solidFill>
                <a:srgbClr val="C00000"/>
              </a:solidFill>
            </a:endParaRPr>
          </a:p>
        </p:txBody>
      </p:sp>
    </p:spTree>
    <p:extLst>
      <p:ext uri="{BB962C8B-B14F-4D97-AF65-F5344CB8AC3E}">
        <p14:creationId xmlns:p14="http://schemas.microsoft.com/office/powerpoint/2010/main" val="18744785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a:t>Modeling Open Target Data using </a:t>
            </a:r>
            <a:r>
              <a:rPr lang="en-US" b="1" dirty="0" smtClean="0"/>
              <a:t>Spark and MongoDB</a:t>
            </a:r>
            <a:endParaRPr lang="en-US" b="1" dirty="0"/>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733917" y="2940605"/>
            <a:ext cx="6038949" cy="1586844"/>
          </a:xfrm>
          <a:prstGeom prst="rect">
            <a:avLst/>
          </a:prstGeom>
        </p:spPr>
      </p:pic>
    </p:spTree>
    <p:extLst>
      <p:ext uri="{BB962C8B-B14F-4D97-AF65-F5344CB8AC3E}">
        <p14:creationId xmlns:p14="http://schemas.microsoft.com/office/powerpoint/2010/main" val="28078877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840828"/>
          </a:xfrm>
        </p:spPr>
        <p:txBody>
          <a:bodyPr/>
          <a:lstStyle/>
          <a:p>
            <a:r>
              <a:rPr lang="en-US" dirty="0" smtClean="0"/>
              <a:t>What is Spark</a:t>
            </a:r>
            <a:endParaRPr lang="en-US" dirty="0"/>
          </a:p>
        </p:txBody>
      </p:sp>
      <p:pic>
        <p:nvPicPr>
          <p:cNvPr id="6" name="Content Placeholder 5"/>
          <p:cNvPicPr>
            <a:picLocks noGrp="1" noChangeAspect="1"/>
          </p:cNvPicPr>
          <p:nvPr>
            <p:ph idx="1"/>
          </p:nvPr>
        </p:nvPicPr>
        <p:blipFill>
          <a:blip r:embed="rId2"/>
          <a:stretch>
            <a:fillRect/>
          </a:stretch>
        </p:blipFill>
        <p:spPr>
          <a:xfrm>
            <a:off x="1100117" y="1518837"/>
            <a:ext cx="7751101" cy="4327698"/>
          </a:xfrm>
          <a:prstGeom prst="rect">
            <a:avLst/>
          </a:prstGeom>
        </p:spPr>
      </p:pic>
      <p:sp>
        <p:nvSpPr>
          <p:cNvPr id="7" name="Rectangle 6"/>
          <p:cNvSpPr/>
          <p:nvPr/>
        </p:nvSpPr>
        <p:spPr>
          <a:xfrm>
            <a:off x="1439917" y="6228071"/>
            <a:ext cx="6959951" cy="461665"/>
          </a:xfrm>
          <a:prstGeom prst="rect">
            <a:avLst/>
          </a:prstGeom>
        </p:spPr>
        <p:txBody>
          <a:bodyPr wrap="square">
            <a:spAutoFit/>
          </a:bodyPr>
          <a:lstStyle/>
          <a:p>
            <a:r>
              <a:rPr lang="en-US" sz="1200" dirty="0" smtClean="0">
                <a:hlinkClick r:id="rId3"/>
              </a:rPr>
              <a:t>https://ogirardot.wordpress.com/2015/05/29/rdds-are-the-new-bytecode-of-apache-spark/</a:t>
            </a:r>
            <a:endParaRPr lang="en-US" sz="1200" dirty="0" smtClean="0"/>
          </a:p>
          <a:p>
            <a:endParaRPr lang="en-US" sz="1200" dirty="0"/>
          </a:p>
        </p:txBody>
      </p:sp>
      <p:pic>
        <p:nvPicPr>
          <p:cNvPr id="8" name="Picture 7"/>
          <p:cNvPicPr>
            <a:picLocks noChangeAspect="1"/>
          </p:cNvPicPr>
          <p:nvPr/>
        </p:nvPicPr>
        <p:blipFill rotWithShape="1">
          <a:blip r:embed="rId4">
            <a:clrChange>
              <a:clrFrom>
                <a:srgbClr val="FFFFFF"/>
              </a:clrFrom>
              <a:clrTo>
                <a:srgbClr val="FFFFFF">
                  <a:alpha val="0"/>
                </a:srgbClr>
              </a:clrTo>
            </a:clrChange>
          </a:blip>
          <a:srcRect l="48546"/>
          <a:stretch/>
        </p:blipFill>
        <p:spPr>
          <a:xfrm>
            <a:off x="973728" y="4477407"/>
            <a:ext cx="1532556" cy="782651"/>
          </a:xfrm>
          <a:prstGeom prst="rect">
            <a:avLst/>
          </a:prstGeom>
        </p:spPr>
      </p:pic>
    </p:spTree>
    <p:extLst>
      <p:ext uri="{BB962C8B-B14F-4D97-AF65-F5344CB8AC3E}">
        <p14:creationId xmlns:p14="http://schemas.microsoft.com/office/powerpoint/2010/main" val="407629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30" y="571763"/>
            <a:ext cx="9191880" cy="847134"/>
          </a:xfrm>
        </p:spPr>
        <p:txBody>
          <a:bodyPr>
            <a:normAutofit fontScale="90000"/>
          </a:bodyPr>
          <a:lstStyle/>
          <a:p>
            <a:r>
              <a:rPr lang="en-US" dirty="0" smtClean="0"/>
              <a:t>Read </a:t>
            </a:r>
            <a:r>
              <a:rPr lang="en-US" dirty="0"/>
              <a:t>D</a:t>
            </a:r>
            <a:r>
              <a:rPr lang="en-US" dirty="0" smtClean="0"/>
              <a:t>ata from MongoDB into Spark </a:t>
            </a:r>
            <a:r>
              <a:rPr lang="en-US" dirty="0" err="1" smtClean="0"/>
              <a:t>DataFrame</a:t>
            </a:r>
            <a:endParaRPr lang="en-US" dirty="0"/>
          </a:p>
        </p:txBody>
      </p:sp>
      <p:pic>
        <p:nvPicPr>
          <p:cNvPr id="4" name="Content Placeholder 3"/>
          <p:cNvPicPr>
            <a:picLocks noGrp="1" noChangeAspect="1"/>
          </p:cNvPicPr>
          <p:nvPr>
            <p:ph idx="1"/>
          </p:nvPr>
        </p:nvPicPr>
        <p:blipFill rotWithShape="1">
          <a:blip r:embed="rId2">
            <a:clrChange>
              <a:clrFrom>
                <a:srgbClr val="FFFFFF"/>
              </a:clrFrom>
              <a:clrTo>
                <a:srgbClr val="FFFFFF">
                  <a:alpha val="0"/>
                </a:srgbClr>
              </a:clrTo>
            </a:clrChange>
          </a:blip>
          <a:srcRect r="3102" b="29227"/>
          <a:stretch/>
        </p:blipFill>
        <p:spPr>
          <a:xfrm>
            <a:off x="3063926" y="1418897"/>
            <a:ext cx="4345867" cy="1786085"/>
          </a:xfrm>
          <a:prstGeom prst="rect">
            <a:avLst/>
          </a:prstGeom>
        </p:spPr>
      </p:pic>
      <p:pic>
        <p:nvPicPr>
          <p:cNvPr id="5" name="Picture 4"/>
          <p:cNvPicPr>
            <a:picLocks noChangeAspect="1"/>
          </p:cNvPicPr>
          <p:nvPr/>
        </p:nvPicPr>
        <p:blipFill>
          <a:blip r:embed="rId3"/>
          <a:stretch>
            <a:fillRect/>
          </a:stretch>
        </p:blipFill>
        <p:spPr>
          <a:xfrm>
            <a:off x="1940802" y="3399044"/>
            <a:ext cx="7373327" cy="2945000"/>
          </a:xfrm>
          <a:prstGeom prst="rect">
            <a:avLst/>
          </a:prstGeom>
        </p:spPr>
      </p:pic>
    </p:spTree>
    <p:extLst>
      <p:ext uri="{BB962C8B-B14F-4D97-AF65-F5344CB8AC3E}">
        <p14:creationId xmlns:p14="http://schemas.microsoft.com/office/powerpoint/2010/main" val="6531498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joined query using spark SQL</a:t>
            </a:r>
            <a:endParaRPr lang="en-US" dirty="0"/>
          </a:p>
        </p:txBody>
      </p:sp>
      <p:pic>
        <p:nvPicPr>
          <p:cNvPr id="4" name="Content Placeholder 3"/>
          <p:cNvPicPr>
            <a:picLocks noGrp="1" noChangeAspect="1"/>
          </p:cNvPicPr>
          <p:nvPr>
            <p:ph idx="1"/>
          </p:nvPr>
        </p:nvPicPr>
        <p:blipFill>
          <a:blip r:embed="rId2"/>
          <a:stretch>
            <a:fillRect/>
          </a:stretch>
        </p:blipFill>
        <p:spPr>
          <a:xfrm>
            <a:off x="677863" y="2358522"/>
            <a:ext cx="8596312" cy="3485569"/>
          </a:xfrm>
          <a:prstGeom prst="rect">
            <a:avLst/>
          </a:prstGeom>
        </p:spPr>
      </p:pic>
    </p:spTree>
    <p:extLst>
      <p:ext uri="{BB962C8B-B14F-4D97-AF65-F5344CB8AC3E}">
        <p14:creationId xmlns:p14="http://schemas.microsoft.com/office/powerpoint/2010/main" val="30106639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01495"/>
            <a:ext cx="8596668" cy="802990"/>
          </a:xfrm>
        </p:spPr>
        <p:txBody>
          <a:bodyPr/>
          <a:lstStyle/>
          <a:p>
            <a:r>
              <a:rPr lang="en-US" dirty="0" smtClean="0"/>
              <a:t>Summary</a:t>
            </a:r>
            <a:endParaRPr lang="en-US" dirty="0"/>
          </a:p>
        </p:txBody>
      </p:sp>
      <p:sp>
        <p:nvSpPr>
          <p:cNvPr id="3" name="Content Placeholder 2"/>
          <p:cNvSpPr>
            <a:spLocks noGrp="1"/>
          </p:cNvSpPr>
          <p:nvPr>
            <p:ph idx="1"/>
          </p:nvPr>
        </p:nvSpPr>
        <p:spPr>
          <a:xfrm>
            <a:off x="576434" y="1286466"/>
            <a:ext cx="9040531" cy="5398113"/>
          </a:xfrm>
        </p:spPr>
        <p:txBody>
          <a:bodyPr>
            <a:normAutofit fontScale="85000" lnSpcReduction="20000"/>
          </a:bodyPr>
          <a:lstStyle/>
          <a:p>
            <a:r>
              <a:rPr lang="en-US" dirty="0" smtClean="0"/>
              <a:t>HDFS and Hive/Impala </a:t>
            </a:r>
          </a:p>
          <a:p>
            <a:pPr lvl="1"/>
            <a:r>
              <a:rPr lang="en-US" dirty="0" smtClean="0"/>
              <a:t>Raw data can be stored in S3, infinite space</a:t>
            </a:r>
          </a:p>
          <a:p>
            <a:pPr lvl="1"/>
            <a:r>
              <a:rPr lang="en-US" dirty="0" smtClean="0"/>
              <a:t>Schema on read providing most flexibility, but lack of APIs and analytic functions</a:t>
            </a:r>
          </a:p>
          <a:p>
            <a:r>
              <a:rPr lang="en-US" dirty="0" smtClean="0"/>
              <a:t>PostgreSQL</a:t>
            </a:r>
          </a:p>
          <a:p>
            <a:pPr lvl="1"/>
            <a:r>
              <a:rPr lang="en-US" dirty="0" smtClean="0"/>
              <a:t>Take time for data preprocessing and design schema</a:t>
            </a:r>
          </a:p>
          <a:p>
            <a:pPr lvl="1"/>
            <a:r>
              <a:rPr lang="en-US" dirty="0" smtClean="0"/>
              <a:t>Data query speed is the fastest among all options tested</a:t>
            </a:r>
          </a:p>
          <a:p>
            <a:r>
              <a:rPr lang="en-US" dirty="0" err="1" smtClean="0"/>
              <a:t>TileDB</a:t>
            </a:r>
            <a:endParaRPr lang="en-US" dirty="0" smtClean="0"/>
          </a:p>
          <a:p>
            <a:pPr lvl="1"/>
            <a:r>
              <a:rPr lang="en-US" dirty="0" smtClean="0"/>
              <a:t>Good concept on big data storage and slicing; native distributed data storage in cloud</a:t>
            </a:r>
          </a:p>
          <a:p>
            <a:pPr lvl="1"/>
            <a:r>
              <a:rPr lang="en-US" dirty="0" smtClean="0"/>
              <a:t>Yong history, still pretty buggy, data type support and compatibility issues with Python and Spark</a:t>
            </a:r>
          </a:p>
          <a:p>
            <a:pPr lvl="1"/>
            <a:r>
              <a:rPr lang="en-US" dirty="0" smtClean="0"/>
              <a:t>Data slicing and feature filtering are optimized within the array</a:t>
            </a:r>
          </a:p>
          <a:p>
            <a:pPr lvl="1"/>
            <a:r>
              <a:rPr lang="en-US" dirty="0" smtClean="0"/>
              <a:t>However, joined operation between arrays seem to be dependent on other framework, like Pandas/</a:t>
            </a:r>
            <a:r>
              <a:rPr lang="en-US" dirty="0" err="1" smtClean="0"/>
              <a:t>MariaDB</a:t>
            </a:r>
            <a:r>
              <a:rPr lang="en-US" dirty="0" smtClean="0"/>
              <a:t>/Spark</a:t>
            </a:r>
          </a:p>
          <a:p>
            <a:r>
              <a:rPr lang="en-US" dirty="0" smtClean="0"/>
              <a:t>MongoDB</a:t>
            </a:r>
          </a:p>
          <a:p>
            <a:pPr lvl="1"/>
            <a:r>
              <a:rPr lang="en-US" dirty="0" smtClean="0"/>
              <a:t>Inject JSON and CSV data into database is very easy, but really a pain to join between collections </a:t>
            </a:r>
          </a:p>
          <a:p>
            <a:pPr lvl="1"/>
            <a:r>
              <a:rPr lang="en-US" dirty="0" smtClean="0"/>
              <a:t>Join speed is very slow! </a:t>
            </a:r>
            <a:r>
              <a:rPr lang="en-US" dirty="0"/>
              <a:t> </a:t>
            </a:r>
            <a:r>
              <a:rPr lang="en-US" dirty="0" smtClean="0"/>
              <a:t>So MongoDB alone will not be sufficient for this project</a:t>
            </a:r>
          </a:p>
          <a:p>
            <a:r>
              <a:rPr lang="en-US" sz="1900" b="1" dirty="0" smtClean="0"/>
              <a:t>MongoDB + </a:t>
            </a:r>
            <a:r>
              <a:rPr lang="en-US" sz="1900" b="1" dirty="0" err="1" smtClean="0"/>
              <a:t>pySpark</a:t>
            </a:r>
            <a:endParaRPr lang="en-US" sz="1900" b="1" dirty="0" smtClean="0"/>
          </a:p>
          <a:p>
            <a:pPr lvl="1"/>
            <a:r>
              <a:rPr lang="en-US" dirty="0" smtClean="0"/>
              <a:t>Distributed data storage and big data analytics with enrich APIs</a:t>
            </a:r>
          </a:p>
          <a:p>
            <a:pPr lvl="1"/>
            <a:r>
              <a:rPr lang="en-US" dirty="0" err="1" smtClean="0"/>
              <a:t>SparkSQL</a:t>
            </a:r>
            <a:r>
              <a:rPr lang="en-US" dirty="0" smtClean="0"/>
              <a:t> can complement the aggregation and analyze function of MongoDB</a:t>
            </a:r>
          </a:p>
          <a:p>
            <a:pPr lvl="1"/>
            <a:endParaRPr lang="en-US" dirty="0" smtClean="0"/>
          </a:p>
          <a:p>
            <a:pPr lvl="1"/>
            <a:endParaRPr lang="en-US" dirty="0" smtClean="0"/>
          </a:p>
        </p:txBody>
      </p:sp>
    </p:spTree>
    <p:extLst>
      <p:ext uri="{BB962C8B-B14F-4D97-AF65-F5344CB8AC3E}">
        <p14:creationId xmlns:p14="http://schemas.microsoft.com/office/powerpoint/2010/main" val="38834400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004789"/>
          </a:xfrm>
        </p:spPr>
        <p:txBody>
          <a:bodyPr/>
          <a:lstStyle/>
          <a:p>
            <a:r>
              <a:rPr lang="en-US" dirty="0" smtClean="0"/>
              <a:t>Discussion</a:t>
            </a:r>
            <a:endParaRPr lang="en-US" dirty="0"/>
          </a:p>
        </p:txBody>
      </p:sp>
      <p:sp>
        <p:nvSpPr>
          <p:cNvPr id="3" name="Content Placeholder 2"/>
          <p:cNvSpPr>
            <a:spLocks noGrp="1"/>
          </p:cNvSpPr>
          <p:nvPr>
            <p:ph idx="1"/>
          </p:nvPr>
        </p:nvSpPr>
        <p:spPr>
          <a:xfrm>
            <a:off x="677334" y="1432711"/>
            <a:ext cx="9238175" cy="5338203"/>
          </a:xfrm>
        </p:spPr>
        <p:txBody>
          <a:bodyPr>
            <a:normAutofit fontScale="92500" lnSpcReduction="10000"/>
          </a:bodyPr>
          <a:lstStyle/>
          <a:p>
            <a:r>
              <a:rPr lang="en-US" dirty="0" smtClean="0"/>
              <a:t>Big data analytics face challenges at every stage of the pipeline, from data storage, data ETL, data analytics and visualization. There are also many tools at each stage for data engineers and analysts to choose. The database solutions </a:t>
            </a:r>
            <a:r>
              <a:rPr lang="en-US" dirty="0"/>
              <a:t>discussed in this project </a:t>
            </a:r>
            <a:r>
              <a:rPr lang="en-US" dirty="0" smtClean="0"/>
              <a:t>are </a:t>
            </a:r>
            <a:r>
              <a:rPr lang="en-US" dirty="0"/>
              <a:t>exploratory and </a:t>
            </a:r>
            <a:r>
              <a:rPr lang="en-US" dirty="0" smtClean="0"/>
              <a:t>preliminary, and may be serve as non-exclusive examples for database implementation </a:t>
            </a:r>
            <a:endParaRPr lang="en-US" dirty="0"/>
          </a:p>
          <a:p>
            <a:r>
              <a:rPr lang="en-US" dirty="0" smtClean="0"/>
              <a:t>The official Open Target has its implementation, which provide service to public using web </a:t>
            </a:r>
            <a:r>
              <a:rPr lang="en-US" dirty="0" err="1" smtClean="0"/>
              <a:t>api</a:t>
            </a:r>
            <a:r>
              <a:rPr lang="en-US" dirty="0" smtClean="0"/>
              <a:t>. It is still pretty new, but an innovative and evolving big data platform for severing life science community. Their data architecture has the multiple components including databases and big data tools that deserve dedicated team to work and improve on it</a:t>
            </a:r>
          </a:p>
          <a:p>
            <a:r>
              <a:rPr lang="en-US" dirty="0" smtClean="0"/>
              <a:t>Job description and requirements for </a:t>
            </a:r>
            <a:r>
              <a:rPr lang="en-US" b="1" dirty="0"/>
              <a:t>Technical Project Lead (Open Targets) (</a:t>
            </a:r>
            <a:r>
              <a:rPr lang="en-US" b="1" dirty="0">
                <a:hlinkClick r:id="rId3"/>
              </a:rPr>
              <a:t>https://</a:t>
            </a:r>
            <a:r>
              <a:rPr lang="en-US" b="1" dirty="0" smtClean="0">
                <a:hlinkClick r:id="rId3"/>
              </a:rPr>
              <a:t>www.embl.org/jobs/position/EBI01936</a:t>
            </a:r>
            <a:r>
              <a:rPr lang="en-US" b="1" dirty="0" smtClean="0"/>
              <a:t> )</a:t>
            </a:r>
            <a:endParaRPr lang="en-US" dirty="0" smtClean="0"/>
          </a:p>
          <a:p>
            <a:pPr lvl="1"/>
            <a:r>
              <a:rPr lang="en-US" b="1" dirty="0">
                <a:solidFill>
                  <a:srgbClr val="00B0F0"/>
                </a:solidFill>
              </a:rPr>
              <a:t>Scala</a:t>
            </a:r>
            <a:r>
              <a:rPr lang="en-US" b="1" dirty="0"/>
              <a:t> </a:t>
            </a:r>
            <a:r>
              <a:rPr lang="en-US" dirty="0" smtClean="0"/>
              <a:t>and </a:t>
            </a:r>
            <a:r>
              <a:rPr lang="en-US" b="1" dirty="0">
                <a:solidFill>
                  <a:srgbClr val="00B0F0"/>
                </a:solidFill>
              </a:rPr>
              <a:t>Spark</a:t>
            </a:r>
            <a:r>
              <a:rPr lang="en-US" b="1" dirty="0"/>
              <a:t> </a:t>
            </a:r>
            <a:r>
              <a:rPr lang="en-US" dirty="0" smtClean="0"/>
              <a:t>for ETL pipeline</a:t>
            </a:r>
          </a:p>
          <a:p>
            <a:pPr lvl="1"/>
            <a:r>
              <a:rPr lang="en-US" dirty="0" smtClean="0"/>
              <a:t>Data is injected into </a:t>
            </a:r>
            <a:r>
              <a:rPr lang="en-US" b="1" dirty="0" err="1">
                <a:solidFill>
                  <a:srgbClr val="00B0F0"/>
                </a:solidFill>
              </a:rPr>
              <a:t>ElasticSearch</a:t>
            </a:r>
            <a:r>
              <a:rPr lang="en-US" dirty="0" smtClean="0"/>
              <a:t> and </a:t>
            </a:r>
            <a:r>
              <a:rPr lang="en-US" b="1" dirty="0" err="1">
                <a:solidFill>
                  <a:srgbClr val="00B0F0"/>
                </a:solidFill>
              </a:rPr>
              <a:t>ClickHouse</a:t>
            </a:r>
            <a:endParaRPr lang="en-US" b="1" dirty="0">
              <a:solidFill>
                <a:srgbClr val="00B0F0"/>
              </a:solidFill>
            </a:endParaRPr>
          </a:p>
          <a:p>
            <a:pPr lvl="1"/>
            <a:r>
              <a:rPr lang="en-US" dirty="0" smtClean="0"/>
              <a:t>Data is served in the front end using </a:t>
            </a:r>
            <a:r>
              <a:rPr lang="en-US" b="1" dirty="0" err="1">
                <a:solidFill>
                  <a:srgbClr val="00B0F0"/>
                </a:solidFill>
              </a:rPr>
              <a:t>GraphQL</a:t>
            </a:r>
            <a:r>
              <a:rPr lang="en-US" b="1" dirty="0">
                <a:solidFill>
                  <a:srgbClr val="00B0F0"/>
                </a:solidFill>
              </a:rPr>
              <a:t> APIs </a:t>
            </a:r>
            <a:r>
              <a:rPr lang="en-US" dirty="0" smtClean="0"/>
              <a:t>using </a:t>
            </a:r>
            <a:r>
              <a:rPr lang="en-US" b="1" dirty="0">
                <a:solidFill>
                  <a:srgbClr val="00B0F0"/>
                </a:solidFill>
              </a:rPr>
              <a:t>Play</a:t>
            </a:r>
            <a:r>
              <a:rPr lang="en-US" dirty="0" smtClean="0"/>
              <a:t> framework and consumed by </a:t>
            </a:r>
            <a:r>
              <a:rPr lang="en-US" b="1" dirty="0">
                <a:solidFill>
                  <a:srgbClr val="00B0F0"/>
                </a:solidFill>
              </a:rPr>
              <a:t>React</a:t>
            </a:r>
            <a:r>
              <a:rPr lang="en-US" dirty="0" smtClean="0"/>
              <a:t>-based web interface</a:t>
            </a:r>
          </a:p>
          <a:p>
            <a:pPr lvl="1"/>
            <a:r>
              <a:rPr lang="en-US" dirty="0" smtClean="0"/>
              <a:t>All applications are deployed and served in </a:t>
            </a:r>
            <a:r>
              <a:rPr lang="en-US" b="1" dirty="0" smtClean="0">
                <a:solidFill>
                  <a:srgbClr val="00B0F0"/>
                </a:solidFill>
              </a:rPr>
              <a:t>Google Cloud Platform</a:t>
            </a:r>
            <a:r>
              <a:rPr lang="en-US" b="1" dirty="0" smtClean="0"/>
              <a:t> </a:t>
            </a:r>
            <a:r>
              <a:rPr lang="en-US" dirty="0" smtClean="0"/>
              <a:t>using </a:t>
            </a:r>
            <a:r>
              <a:rPr lang="en-US" b="1" dirty="0" smtClean="0">
                <a:solidFill>
                  <a:srgbClr val="00B0F0"/>
                </a:solidFill>
              </a:rPr>
              <a:t>Terraform</a:t>
            </a:r>
          </a:p>
          <a:p>
            <a:pPr lvl="1"/>
            <a:r>
              <a:rPr lang="en-US" dirty="0" smtClean="0"/>
              <a:t>Besides all above, all resulting datasets are made available to public through different channels using </a:t>
            </a:r>
            <a:r>
              <a:rPr lang="en-US" dirty="0">
                <a:solidFill>
                  <a:srgbClr val="00B0F0"/>
                </a:solidFill>
              </a:rPr>
              <a:t>Google </a:t>
            </a:r>
            <a:r>
              <a:rPr lang="en-US" dirty="0" err="1" smtClean="0">
                <a:solidFill>
                  <a:srgbClr val="00B0F0"/>
                </a:solidFill>
              </a:rPr>
              <a:t>BigQuery</a:t>
            </a:r>
            <a:endParaRPr lang="en-US" dirty="0">
              <a:solidFill>
                <a:srgbClr val="00B0F0"/>
              </a:solidFill>
            </a:endParaRPr>
          </a:p>
        </p:txBody>
      </p:sp>
    </p:spTree>
    <p:extLst>
      <p:ext uri="{BB962C8B-B14F-4D97-AF65-F5344CB8AC3E}">
        <p14:creationId xmlns:p14="http://schemas.microsoft.com/office/powerpoint/2010/main" val="33447612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2CF50-5EC1-480B-98A8-D97AEFCA7BCB}"/>
              </a:ext>
            </a:extLst>
          </p:cNvPr>
          <p:cNvSpPr>
            <a:spLocks noGrp="1"/>
          </p:cNvSpPr>
          <p:nvPr>
            <p:ph type="title"/>
          </p:nvPr>
        </p:nvSpPr>
        <p:spPr>
          <a:xfrm>
            <a:off x="599227" y="155097"/>
            <a:ext cx="7010400" cy="442980"/>
          </a:xfrm>
        </p:spPr>
        <p:txBody>
          <a:bodyPr vert="horz" lIns="91440" tIns="45720" rIns="91440" bIns="45720" rtlCol="0" anchor="t">
            <a:normAutofit fontScale="90000"/>
          </a:bodyPr>
          <a:lstStyle/>
          <a:p>
            <a:r>
              <a:rPr lang="en-US" sz="3600" dirty="0">
                <a:solidFill>
                  <a:schemeClr val="accent1"/>
                </a:solidFill>
              </a:rPr>
              <a:t>Open Targets Genetics Datasets</a:t>
            </a:r>
          </a:p>
        </p:txBody>
      </p:sp>
      <p:sp>
        <p:nvSpPr>
          <p:cNvPr id="5" name="Footer Placeholder 4">
            <a:extLst>
              <a:ext uri="{FF2B5EF4-FFF2-40B4-BE49-F238E27FC236}">
                <a16:creationId xmlns:a16="http://schemas.microsoft.com/office/drawing/2014/main" id="{FFECFA17-C139-4B14-AA55-65669FB9844B}"/>
              </a:ext>
            </a:extLst>
          </p:cNvPr>
          <p:cNvSpPr>
            <a:spLocks noGrp="1"/>
          </p:cNvSpPr>
          <p:nvPr>
            <p:ph type="ftr" sz="quarter" idx="4294967295"/>
          </p:nvPr>
        </p:nvSpPr>
        <p:spPr>
          <a:xfrm>
            <a:off x="0" y="6492875"/>
            <a:ext cx="2105025" cy="365125"/>
          </a:xfrm>
        </p:spPr>
        <p:txBody>
          <a:bodyPr/>
          <a:lstStyle/>
          <a:p>
            <a:r>
              <a:rPr lang="en-IN"/>
              <a:t>©2016 |TITLE</a:t>
            </a:r>
          </a:p>
        </p:txBody>
      </p:sp>
      <p:sp>
        <p:nvSpPr>
          <p:cNvPr id="3" name="Date Placeholder 2">
            <a:extLst>
              <a:ext uri="{FF2B5EF4-FFF2-40B4-BE49-F238E27FC236}">
                <a16:creationId xmlns:a16="http://schemas.microsoft.com/office/drawing/2014/main" id="{FD82B9D2-5812-4F0D-A466-EF9DBA9D593D}"/>
              </a:ext>
            </a:extLst>
          </p:cNvPr>
          <p:cNvSpPr>
            <a:spLocks noGrp="1"/>
          </p:cNvSpPr>
          <p:nvPr>
            <p:ph type="dt" sz="half" idx="4294967295"/>
          </p:nvPr>
        </p:nvSpPr>
        <p:spPr>
          <a:xfrm>
            <a:off x="11280775" y="6042025"/>
            <a:ext cx="911225" cy="365125"/>
          </a:xfrm>
        </p:spPr>
        <p:txBody>
          <a:bodyPr/>
          <a:lstStyle/>
          <a:p>
            <a:fld id="{526E9AF9-09E2-5546-9CB0-FB28408C4051}" type="datetime4">
              <a:rPr lang="en-US" smtClean="0"/>
              <a:t>December 6, 2021</a:t>
            </a:fld>
            <a:endParaRPr lang="en-IN"/>
          </a:p>
        </p:txBody>
      </p:sp>
      <p:sp>
        <p:nvSpPr>
          <p:cNvPr id="4" name="Slide Number Placeholder 3">
            <a:extLst>
              <a:ext uri="{FF2B5EF4-FFF2-40B4-BE49-F238E27FC236}">
                <a16:creationId xmlns:a16="http://schemas.microsoft.com/office/drawing/2014/main" id="{02BD6C6D-C0FB-495D-B48B-C263508CC411}"/>
              </a:ext>
            </a:extLst>
          </p:cNvPr>
          <p:cNvSpPr>
            <a:spLocks noGrp="1"/>
          </p:cNvSpPr>
          <p:nvPr>
            <p:ph type="sldNum" sz="quarter" idx="4294967295"/>
          </p:nvPr>
        </p:nvSpPr>
        <p:spPr>
          <a:xfrm>
            <a:off x="11507788" y="6042025"/>
            <a:ext cx="684212" cy="365125"/>
          </a:xfrm>
        </p:spPr>
        <p:txBody>
          <a:bodyPr/>
          <a:lstStyle/>
          <a:p>
            <a:fld id="{4BC9B482-DAF4-45C0-8A0B-610925156E27}" type="slidenum">
              <a:rPr lang="en-IN" smtClean="0"/>
              <a:pPr/>
              <a:t>4</a:t>
            </a:fld>
            <a:endParaRPr lang="en-IN"/>
          </a:p>
        </p:txBody>
      </p:sp>
      <p:graphicFrame>
        <p:nvGraphicFramePr>
          <p:cNvPr id="7" name="Table 7">
            <a:extLst>
              <a:ext uri="{FF2B5EF4-FFF2-40B4-BE49-F238E27FC236}">
                <a16:creationId xmlns:a16="http://schemas.microsoft.com/office/drawing/2014/main" id="{6E769815-134B-4F94-B4DD-543EFBA362AA}"/>
              </a:ext>
            </a:extLst>
          </p:cNvPr>
          <p:cNvGraphicFramePr>
            <a:graphicFrameLocks noGrp="1"/>
          </p:cNvGraphicFramePr>
          <p:nvPr>
            <p:extLst>
              <p:ext uri="{D42A27DB-BD31-4B8C-83A1-F6EECF244321}">
                <p14:modId xmlns:p14="http://schemas.microsoft.com/office/powerpoint/2010/main" val="2579765684"/>
              </p:ext>
            </p:extLst>
          </p:nvPr>
        </p:nvGraphicFramePr>
        <p:xfrm>
          <a:off x="518430" y="859197"/>
          <a:ext cx="9460141" cy="5381948"/>
        </p:xfrm>
        <a:graphic>
          <a:graphicData uri="http://schemas.openxmlformats.org/drawingml/2006/table">
            <a:tbl>
              <a:tblPr firstRow="1" bandRow="1">
                <a:tableStyleId>{FABFCF23-3B69-468F-B69F-88F6DE6A72F2}</a:tableStyleId>
              </a:tblPr>
              <a:tblGrid>
                <a:gridCol w="1735685">
                  <a:extLst>
                    <a:ext uri="{9D8B030D-6E8A-4147-A177-3AD203B41FA5}">
                      <a16:colId xmlns:a16="http://schemas.microsoft.com/office/drawing/2014/main" val="3973878086"/>
                    </a:ext>
                  </a:extLst>
                </a:gridCol>
                <a:gridCol w="5648914">
                  <a:extLst>
                    <a:ext uri="{9D8B030D-6E8A-4147-A177-3AD203B41FA5}">
                      <a16:colId xmlns:a16="http://schemas.microsoft.com/office/drawing/2014/main" val="4233624305"/>
                    </a:ext>
                  </a:extLst>
                </a:gridCol>
                <a:gridCol w="2075542">
                  <a:extLst>
                    <a:ext uri="{9D8B030D-6E8A-4147-A177-3AD203B41FA5}">
                      <a16:colId xmlns:a16="http://schemas.microsoft.com/office/drawing/2014/main" val="4289181049"/>
                    </a:ext>
                  </a:extLst>
                </a:gridCol>
              </a:tblGrid>
              <a:tr h="413996">
                <a:tc>
                  <a:txBody>
                    <a:bodyPr/>
                    <a:lstStyle/>
                    <a:p>
                      <a:r>
                        <a:rPr lang="en-US" sz="1400" dirty="0"/>
                        <a:t>Dataset</a:t>
                      </a:r>
                    </a:p>
                  </a:txBody>
                  <a:tcPr/>
                </a:tc>
                <a:tc>
                  <a:txBody>
                    <a:bodyPr/>
                    <a:lstStyle/>
                    <a:p>
                      <a:r>
                        <a:rPr lang="en-US" sz="1400" dirty="0"/>
                        <a:t>Description</a:t>
                      </a:r>
                    </a:p>
                  </a:txBody>
                  <a:tcPr/>
                </a:tc>
                <a:tc>
                  <a:txBody>
                    <a:bodyPr/>
                    <a:lstStyle/>
                    <a:p>
                      <a:pPr lvl="0">
                        <a:buNone/>
                      </a:pPr>
                      <a:r>
                        <a:rPr lang="en-US" sz="1400" dirty="0" err="1"/>
                        <a:t>Approx</a:t>
                      </a:r>
                      <a:r>
                        <a:rPr lang="en-US" sz="1400" dirty="0"/>
                        <a:t> </a:t>
                      </a:r>
                      <a:r>
                        <a:rPr lang="en-US" sz="1400" dirty="0" smtClean="0"/>
                        <a:t>Size (Format)</a:t>
                      </a:r>
                      <a:endParaRPr lang="en-US" sz="1400" dirty="0"/>
                    </a:p>
                  </a:txBody>
                  <a:tcPr/>
                </a:tc>
                <a:extLst>
                  <a:ext uri="{0D108BD9-81ED-4DB2-BD59-A6C34878D82A}">
                    <a16:rowId xmlns:a16="http://schemas.microsoft.com/office/drawing/2014/main" val="2920356266"/>
                  </a:ext>
                </a:extLst>
              </a:tr>
              <a:tr h="413996">
                <a:tc>
                  <a:txBody>
                    <a:bodyPr/>
                    <a:lstStyle/>
                    <a:p>
                      <a:r>
                        <a:rPr lang="en-US" sz="1400" dirty="0"/>
                        <a:t>d2v2g</a:t>
                      </a:r>
                    </a:p>
                  </a:txBody>
                  <a:tcPr/>
                </a:tc>
                <a:tc>
                  <a:txBody>
                    <a:bodyPr/>
                    <a:lstStyle/>
                    <a:p>
                      <a:pPr lvl="0">
                        <a:buNone/>
                      </a:pPr>
                      <a:r>
                        <a:rPr lang="en-US" sz="1400" b="0" i="0" u="none" strike="noStrike" noProof="0" dirty="0">
                          <a:latin typeface="Calibri"/>
                        </a:rPr>
                        <a:t>Intersection table linking studies to variants to genes</a:t>
                      </a:r>
                      <a:endParaRPr lang="en-US" sz="1400" dirty="0"/>
                    </a:p>
                  </a:txBody>
                  <a:tcPr/>
                </a:tc>
                <a:tc>
                  <a:txBody>
                    <a:bodyPr/>
                    <a:lstStyle/>
                    <a:p>
                      <a:pPr lvl="0">
                        <a:buNone/>
                      </a:pPr>
                      <a:r>
                        <a:rPr lang="en-US" sz="1400" dirty="0"/>
                        <a:t>700 Gb (JSON)</a:t>
                      </a:r>
                    </a:p>
                  </a:txBody>
                  <a:tcPr/>
                </a:tc>
                <a:extLst>
                  <a:ext uri="{0D108BD9-81ED-4DB2-BD59-A6C34878D82A}">
                    <a16:rowId xmlns:a16="http://schemas.microsoft.com/office/drawing/2014/main" val="1334720456"/>
                  </a:ext>
                </a:extLst>
              </a:tr>
              <a:tr h="413996">
                <a:tc>
                  <a:txBody>
                    <a:bodyPr/>
                    <a:lstStyle/>
                    <a:p>
                      <a:pPr marL="0" lvl="0" algn="l" defTabSz="457200" rtl="0" eaLnBrk="1" latinLnBrk="0" hangingPunct="1">
                        <a:buNone/>
                      </a:pPr>
                      <a:r>
                        <a:rPr lang="en-US" sz="1400" kern="1200" dirty="0">
                          <a:solidFill>
                            <a:schemeClr val="dk1"/>
                          </a:solidFill>
                          <a:latin typeface="+mn-lt"/>
                          <a:ea typeface="+mn-ea"/>
                          <a:cs typeface="+mn-cs"/>
                        </a:rPr>
                        <a:t>l2g</a:t>
                      </a:r>
                    </a:p>
                  </a:txBody>
                  <a:tcPr/>
                </a:tc>
                <a:tc>
                  <a:txBody>
                    <a:bodyPr/>
                    <a:lstStyle/>
                    <a:p>
                      <a:pPr lvl="0">
                        <a:buNone/>
                      </a:pPr>
                      <a:r>
                        <a:rPr lang="en-US" sz="1400" dirty="0"/>
                        <a:t>Locus to gene scores and </a:t>
                      </a:r>
                      <a:r>
                        <a:rPr lang="en-US" sz="1400" dirty="0" err="1"/>
                        <a:t>subscores</a:t>
                      </a:r>
                    </a:p>
                  </a:txBody>
                  <a:tcPr/>
                </a:tc>
                <a:tc>
                  <a:txBody>
                    <a:bodyPr/>
                    <a:lstStyle/>
                    <a:p>
                      <a:pPr lvl="0">
                        <a:buNone/>
                      </a:pPr>
                      <a:r>
                        <a:rPr lang="en-US" sz="1400" dirty="0"/>
                        <a:t>500 Mb (csv</a:t>
                      </a:r>
                      <a:r>
                        <a:rPr lang="en-US" sz="1400" dirty="0" smtClean="0"/>
                        <a:t>)</a:t>
                      </a:r>
                    </a:p>
                  </a:txBody>
                  <a:tcPr/>
                </a:tc>
                <a:extLst>
                  <a:ext uri="{0D108BD9-81ED-4DB2-BD59-A6C34878D82A}">
                    <a16:rowId xmlns:a16="http://schemas.microsoft.com/office/drawing/2014/main" val="2640248097"/>
                  </a:ext>
                </a:extLst>
              </a:tr>
              <a:tr h="413996">
                <a:tc>
                  <a:txBody>
                    <a:bodyPr/>
                    <a:lstStyle/>
                    <a:p>
                      <a:pPr lvl="0">
                        <a:buNone/>
                      </a:pPr>
                      <a:r>
                        <a:rPr lang="en-US" sz="1400" dirty="0" err="1"/>
                        <a:t>sa_gwas</a:t>
                      </a:r>
                      <a:endParaRPr lang="en-US" sz="1400" dirty="0"/>
                    </a:p>
                  </a:txBody>
                  <a:tcPr/>
                </a:tc>
                <a:tc>
                  <a:txBody>
                    <a:bodyPr/>
                    <a:lstStyle/>
                    <a:p>
                      <a:pPr lvl="0">
                        <a:buNone/>
                      </a:pPr>
                      <a:r>
                        <a:rPr lang="en-US" sz="1400" b="0" i="0" u="none" strike="noStrike" noProof="0" dirty="0">
                          <a:latin typeface="Calibri"/>
                        </a:rPr>
                        <a:t>Summary statistics for GWAS </a:t>
                      </a:r>
                      <a:r>
                        <a:rPr lang="en-US" sz="1400" b="0" i="0" u="none" strike="noStrike" noProof="0" dirty="0" smtClean="0">
                          <a:latin typeface="Calibri"/>
                        </a:rPr>
                        <a:t>studies</a:t>
                      </a:r>
                      <a:endParaRPr lang="en-US" sz="1400" dirty="0"/>
                    </a:p>
                  </a:txBody>
                  <a:tcPr/>
                </a:tc>
                <a:tc>
                  <a:txBody>
                    <a:bodyPr/>
                    <a:lstStyle/>
                    <a:p>
                      <a:pPr lvl="0">
                        <a:buNone/>
                      </a:pPr>
                      <a:r>
                        <a:rPr lang="en-US" sz="1400" dirty="0"/>
                        <a:t>120 Gb (parquet)</a:t>
                      </a:r>
                    </a:p>
                  </a:txBody>
                  <a:tcPr/>
                </a:tc>
                <a:extLst>
                  <a:ext uri="{0D108BD9-81ED-4DB2-BD59-A6C34878D82A}">
                    <a16:rowId xmlns:a16="http://schemas.microsoft.com/office/drawing/2014/main" val="4092947498"/>
                  </a:ext>
                </a:extLst>
              </a:tr>
              <a:tr h="413996">
                <a:tc>
                  <a:txBody>
                    <a:bodyPr/>
                    <a:lstStyle/>
                    <a:p>
                      <a:pPr lvl="0">
                        <a:buNone/>
                      </a:pPr>
                      <a:r>
                        <a:rPr lang="en-US" sz="1400" dirty="0" err="1"/>
                        <a:t>sa_molecular_trait</a:t>
                      </a:r>
                      <a:endParaRPr lang="en-US" sz="1400" dirty="0"/>
                    </a:p>
                  </a:txBody>
                  <a:tcPr/>
                </a:tc>
                <a:tc>
                  <a:txBody>
                    <a:bodyPr/>
                    <a:lstStyle/>
                    <a:p>
                      <a:pPr lvl="0" algn="l">
                        <a:lnSpc>
                          <a:spcPct val="100000"/>
                        </a:lnSpc>
                        <a:spcBef>
                          <a:spcPts val="0"/>
                        </a:spcBef>
                        <a:spcAft>
                          <a:spcPts val="0"/>
                        </a:spcAft>
                        <a:buNone/>
                      </a:pPr>
                      <a:r>
                        <a:rPr lang="en-US" sz="1400" b="0" i="0" u="none" strike="noStrike" noProof="0" dirty="0"/>
                        <a:t>Summary statistics for molecular trait </a:t>
                      </a:r>
                      <a:r>
                        <a:rPr lang="en-US" sz="1400" b="0" i="0" u="none" strike="noStrike" noProof="0" dirty="0" smtClean="0"/>
                        <a:t>studies</a:t>
                      </a:r>
                      <a:endParaRPr lang="en-US" sz="1400" dirty="0"/>
                    </a:p>
                  </a:txBody>
                  <a:tcPr/>
                </a:tc>
                <a:tc>
                  <a:txBody>
                    <a:bodyPr/>
                    <a:lstStyle/>
                    <a:p>
                      <a:pPr lvl="0">
                        <a:buNone/>
                      </a:pPr>
                      <a:r>
                        <a:rPr lang="en-US" sz="1400" dirty="0"/>
                        <a:t>35 Gb (parquet)</a:t>
                      </a:r>
                    </a:p>
                  </a:txBody>
                  <a:tcPr/>
                </a:tc>
                <a:extLst>
                  <a:ext uri="{0D108BD9-81ED-4DB2-BD59-A6C34878D82A}">
                    <a16:rowId xmlns:a16="http://schemas.microsoft.com/office/drawing/2014/main" val="2533103673"/>
                  </a:ext>
                </a:extLst>
              </a:tr>
              <a:tr h="413996">
                <a:tc>
                  <a:txBody>
                    <a:bodyPr/>
                    <a:lstStyle/>
                    <a:p>
                      <a:pPr marL="0" lvl="0" algn="l" defTabSz="457200" rtl="0" eaLnBrk="1" latinLnBrk="0" hangingPunct="1">
                        <a:buNone/>
                      </a:pPr>
                      <a:r>
                        <a:rPr lang="en-US" sz="1400" kern="1200" dirty="0">
                          <a:solidFill>
                            <a:schemeClr val="dk1"/>
                          </a:solidFill>
                          <a:latin typeface="+mn-lt"/>
                          <a:ea typeface="+mn-ea"/>
                          <a:cs typeface="+mn-cs"/>
                        </a:rPr>
                        <a:t>v2d</a:t>
                      </a:r>
                    </a:p>
                  </a:txBody>
                  <a:tcPr/>
                </a:tc>
                <a:tc>
                  <a:txBody>
                    <a:bodyPr/>
                    <a:lstStyle/>
                    <a:p>
                      <a:pPr lvl="0">
                        <a:buNone/>
                      </a:pPr>
                      <a:r>
                        <a:rPr lang="en-US" sz="1400" b="0" i="0" u="none" strike="noStrike" noProof="0" dirty="0">
                          <a:latin typeface="Calibri"/>
                        </a:rPr>
                        <a:t>Data linking variants to studies</a:t>
                      </a:r>
                      <a:endParaRPr lang="en-US" sz="1400" dirty="0"/>
                    </a:p>
                  </a:txBody>
                  <a:tcPr/>
                </a:tc>
                <a:tc>
                  <a:txBody>
                    <a:bodyPr/>
                    <a:lstStyle/>
                    <a:p>
                      <a:pPr lvl="0">
                        <a:buNone/>
                      </a:pPr>
                      <a:r>
                        <a:rPr lang="en-US" sz="1400" dirty="0"/>
                        <a:t>10 Gb (JSON)</a:t>
                      </a:r>
                    </a:p>
                  </a:txBody>
                  <a:tcPr/>
                </a:tc>
                <a:extLst>
                  <a:ext uri="{0D108BD9-81ED-4DB2-BD59-A6C34878D82A}">
                    <a16:rowId xmlns:a16="http://schemas.microsoft.com/office/drawing/2014/main" val="3447417837"/>
                  </a:ext>
                </a:extLst>
              </a:tr>
              <a:tr h="413996">
                <a:tc>
                  <a:txBody>
                    <a:bodyPr/>
                    <a:lstStyle/>
                    <a:p>
                      <a:pPr lvl="0">
                        <a:buNone/>
                      </a:pPr>
                      <a:r>
                        <a:rPr lang="en-US" sz="1400" dirty="0"/>
                        <a:t>v2d_coloc</a:t>
                      </a:r>
                    </a:p>
                  </a:txBody>
                  <a:tcPr/>
                </a:tc>
                <a:tc>
                  <a:txBody>
                    <a:bodyPr/>
                    <a:lstStyle/>
                    <a:p>
                      <a:pPr lvl="0">
                        <a:buNone/>
                      </a:pPr>
                      <a:r>
                        <a:rPr lang="en-US" sz="1400" b="0" i="0" u="none" strike="noStrike" noProof="0" dirty="0">
                          <a:latin typeface="Calibri"/>
                        </a:rPr>
                        <a:t>GWAS-GWAS and GWAS-molecular trait </a:t>
                      </a:r>
                      <a:r>
                        <a:rPr lang="en-US" sz="1400" b="0" i="0" u="none" strike="noStrike" noProof="0" dirty="0" err="1">
                          <a:latin typeface="Calibri"/>
                        </a:rPr>
                        <a:t>colocalisation</a:t>
                      </a:r>
                      <a:r>
                        <a:rPr lang="en-US" sz="1400" b="0" i="0" u="none" strike="noStrike" noProof="0" dirty="0">
                          <a:latin typeface="Calibri"/>
                        </a:rPr>
                        <a:t> results</a:t>
                      </a:r>
                      <a:endParaRPr lang="en-US" sz="1400" dirty="0"/>
                    </a:p>
                  </a:txBody>
                  <a:tcPr/>
                </a:tc>
                <a:tc>
                  <a:txBody>
                    <a:bodyPr/>
                    <a:lstStyle/>
                    <a:p>
                      <a:pPr lvl="0">
                        <a:buNone/>
                      </a:pPr>
                      <a:r>
                        <a:rPr lang="en-US" sz="1400" dirty="0"/>
                        <a:t>2 Gb (JSON)</a:t>
                      </a:r>
                    </a:p>
                  </a:txBody>
                  <a:tcPr/>
                </a:tc>
                <a:extLst>
                  <a:ext uri="{0D108BD9-81ED-4DB2-BD59-A6C34878D82A}">
                    <a16:rowId xmlns:a16="http://schemas.microsoft.com/office/drawing/2014/main" val="1219842256"/>
                  </a:ext>
                </a:extLst>
              </a:tr>
              <a:tr h="413996">
                <a:tc>
                  <a:txBody>
                    <a:bodyPr/>
                    <a:lstStyle/>
                    <a:p>
                      <a:pPr marL="0" lvl="0" algn="l" defTabSz="914400" rtl="0" eaLnBrk="1" latinLnBrk="0" hangingPunct="1">
                        <a:buNone/>
                      </a:pPr>
                      <a:r>
                        <a:rPr lang="en-US" sz="1400" b="1" kern="1200" dirty="0">
                          <a:solidFill>
                            <a:srgbClr val="00B050"/>
                          </a:solidFill>
                          <a:latin typeface="+mn-lt"/>
                          <a:ea typeface="+mn-ea"/>
                          <a:cs typeface="+mn-cs"/>
                        </a:rPr>
                        <a:t>v2d_credset</a:t>
                      </a:r>
                    </a:p>
                  </a:txBody>
                  <a:tcPr/>
                </a:tc>
                <a:tc>
                  <a:txBody>
                    <a:bodyPr/>
                    <a:lstStyle/>
                    <a:p>
                      <a:pPr lvl="0">
                        <a:buNone/>
                      </a:pPr>
                      <a:r>
                        <a:rPr lang="en-US" sz="1400" b="0" i="0" u="none" strike="noStrike" noProof="0" dirty="0">
                          <a:latin typeface="Calibri"/>
                        </a:rPr>
                        <a:t>Fine mapped credible sets for all GWAS and molecular traits</a:t>
                      </a:r>
                      <a:endParaRPr lang="en-US" sz="1400" dirty="0"/>
                    </a:p>
                  </a:txBody>
                  <a:tcPr/>
                </a:tc>
                <a:tc>
                  <a:txBody>
                    <a:bodyPr/>
                    <a:lstStyle/>
                    <a:p>
                      <a:pPr lvl="0">
                        <a:buNone/>
                      </a:pPr>
                      <a:r>
                        <a:rPr lang="en-US" sz="1400" dirty="0"/>
                        <a:t>2 Gb (JSON)</a:t>
                      </a:r>
                    </a:p>
                  </a:txBody>
                  <a:tcPr/>
                </a:tc>
                <a:extLst>
                  <a:ext uri="{0D108BD9-81ED-4DB2-BD59-A6C34878D82A}">
                    <a16:rowId xmlns:a16="http://schemas.microsoft.com/office/drawing/2014/main" val="1856289328"/>
                  </a:ext>
                </a:extLst>
              </a:tr>
              <a:tr h="413996">
                <a:tc>
                  <a:txBody>
                    <a:bodyPr/>
                    <a:lstStyle/>
                    <a:p>
                      <a:pPr lvl="0">
                        <a:buNone/>
                      </a:pPr>
                      <a:r>
                        <a:rPr lang="en-US" sz="1400" dirty="0"/>
                        <a:t>v2g</a:t>
                      </a:r>
                    </a:p>
                  </a:txBody>
                  <a:tcPr/>
                </a:tc>
                <a:tc>
                  <a:txBody>
                    <a:bodyPr/>
                    <a:lstStyle/>
                    <a:p>
                      <a:pPr lvl="0">
                        <a:buNone/>
                      </a:pPr>
                      <a:r>
                        <a:rPr lang="en-US" sz="1400" b="0" i="0" u="none" strike="noStrike" noProof="0" dirty="0">
                          <a:latin typeface="Calibri"/>
                        </a:rPr>
                        <a:t>Data linking variants to genes from V2G pipeline</a:t>
                      </a:r>
                      <a:endParaRPr lang="en-US" sz="1400" dirty="0"/>
                    </a:p>
                  </a:txBody>
                  <a:tcPr/>
                </a:tc>
                <a:tc>
                  <a:txBody>
                    <a:bodyPr/>
                    <a:lstStyle/>
                    <a:p>
                      <a:pPr lvl="0">
                        <a:buNone/>
                      </a:pPr>
                      <a:r>
                        <a:rPr lang="en-US" sz="1400" dirty="0"/>
                        <a:t>251 Gb (JSON</a:t>
                      </a:r>
                      <a:r>
                        <a:rPr lang="en-US" sz="1400" dirty="0" smtClean="0"/>
                        <a:t>)</a:t>
                      </a:r>
                    </a:p>
                  </a:txBody>
                  <a:tcPr/>
                </a:tc>
                <a:extLst>
                  <a:ext uri="{0D108BD9-81ED-4DB2-BD59-A6C34878D82A}">
                    <a16:rowId xmlns:a16="http://schemas.microsoft.com/office/drawing/2014/main" val="1411473420"/>
                  </a:ext>
                </a:extLst>
              </a:tr>
              <a:tr h="413996">
                <a:tc>
                  <a:txBody>
                    <a:bodyPr/>
                    <a:lstStyle/>
                    <a:p>
                      <a:pPr marL="0" lvl="0" algn="l" defTabSz="914400" rtl="0" eaLnBrk="1" latinLnBrk="0" hangingPunct="1">
                        <a:buNone/>
                      </a:pPr>
                      <a:r>
                        <a:rPr lang="en-US" sz="1800" b="1" kern="1200" dirty="0" smtClean="0">
                          <a:solidFill>
                            <a:srgbClr val="00B050"/>
                          </a:solidFill>
                          <a:latin typeface="+mn-lt"/>
                          <a:ea typeface="+mn-ea"/>
                          <a:cs typeface="+mn-cs"/>
                        </a:rPr>
                        <a:t>variant-index</a:t>
                      </a:r>
                      <a:endParaRPr lang="en-US" sz="1800" b="1" kern="1200" dirty="0">
                        <a:solidFill>
                          <a:srgbClr val="00B050"/>
                        </a:solidFill>
                        <a:latin typeface="+mn-lt"/>
                        <a:ea typeface="+mn-ea"/>
                        <a:cs typeface="+mn-cs"/>
                      </a:endParaRPr>
                    </a:p>
                  </a:txBody>
                  <a:tcPr/>
                </a:tc>
                <a:tc>
                  <a:txBody>
                    <a:bodyPr/>
                    <a:lstStyle/>
                    <a:p>
                      <a:pPr lvl="0">
                        <a:buNone/>
                      </a:pPr>
                      <a:r>
                        <a:rPr lang="en-US" sz="1600" b="0" i="0" u="none" strike="noStrike" noProof="0" dirty="0">
                          <a:latin typeface="Calibri"/>
                        </a:rPr>
                        <a:t>Variant index</a:t>
                      </a:r>
                      <a:endParaRPr lang="en-US" sz="1600" dirty="0"/>
                    </a:p>
                  </a:txBody>
                  <a:tcPr/>
                </a:tc>
                <a:tc>
                  <a:txBody>
                    <a:bodyPr/>
                    <a:lstStyle/>
                    <a:p>
                      <a:pPr lvl="0">
                        <a:buNone/>
                      </a:pPr>
                      <a:r>
                        <a:rPr lang="en-US" sz="1600" dirty="0"/>
                        <a:t>45 Gb (JSON)</a:t>
                      </a:r>
                    </a:p>
                  </a:txBody>
                  <a:tcPr/>
                </a:tc>
                <a:extLst>
                  <a:ext uri="{0D108BD9-81ED-4DB2-BD59-A6C34878D82A}">
                    <a16:rowId xmlns:a16="http://schemas.microsoft.com/office/drawing/2014/main" val="2885597107"/>
                  </a:ext>
                </a:extLst>
              </a:tr>
              <a:tr h="413996">
                <a:tc>
                  <a:txBody>
                    <a:bodyPr/>
                    <a:lstStyle/>
                    <a:p>
                      <a:pPr lvl="0">
                        <a:buNone/>
                      </a:pPr>
                      <a:r>
                        <a:rPr lang="en-US" sz="1600" kern="1200" noProof="0" dirty="0" smtClean="0">
                          <a:solidFill>
                            <a:schemeClr val="dk1"/>
                          </a:solidFill>
                          <a:latin typeface="+mn-lt"/>
                          <a:ea typeface="+mn-ea"/>
                          <a:cs typeface="+mn-cs"/>
                        </a:rPr>
                        <a:t>genes-index</a:t>
                      </a:r>
                      <a:endParaRPr lang="en-US" sz="1600" kern="1200" dirty="0">
                        <a:solidFill>
                          <a:schemeClr val="dk1"/>
                        </a:solidFill>
                        <a:latin typeface="+mn-lt"/>
                        <a:ea typeface="+mn-ea"/>
                        <a:cs typeface="+mn-cs"/>
                      </a:endParaRPr>
                    </a:p>
                  </a:txBody>
                  <a:tcPr/>
                </a:tc>
                <a:tc>
                  <a:txBody>
                    <a:bodyPr/>
                    <a:lstStyle/>
                    <a:p>
                      <a:pPr lvl="0">
                        <a:buNone/>
                      </a:pPr>
                      <a:r>
                        <a:rPr lang="en-US" sz="1600" b="0" i="0" u="none" strike="noStrike" noProof="0" dirty="0"/>
                        <a:t>Gene index</a:t>
                      </a:r>
                      <a:endParaRPr lang="en-US" sz="1600" dirty="0"/>
                    </a:p>
                  </a:txBody>
                  <a:tcPr/>
                </a:tc>
                <a:tc>
                  <a:txBody>
                    <a:bodyPr/>
                    <a:lstStyle/>
                    <a:p>
                      <a:pPr lvl="0">
                        <a:buNone/>
                      </a:pPr>
                      <a:r>
                        <a:rPr lang="en-US" sz="1600" dirty="0"/>
                        <a:t>12 Mb (JSON)</a:t>
                      </a:r>
                    </a:p>
                  </a:txBody>
                  <a:tcPr/>
                </a:tc>
                <a:extLst>
                  <a:ext uri="{0D108BD9-81ED-4DB2-BD59-A6C34878D82A}">
                    <a16:rowId xmlns:a16="http://schemas.microsoft.com/office/drawing/2014/main" val="1475829249"/>
                  </a:ext>
                </a:extLst>
              </a:tr>
              <a:tr h="413996">
                <a:tc>
                  <a:txBody>
                    <a:bodyPr/>
                    <a:lstStyle/>
                    <a:p>
                      <a:pPr marL="0" lvl="0" algn="l" defTabSz="914400" rtl="0" eaLnBrk="1" latinLnBrk="0" hangingPunct="1">
                        <a:buNone/>
                      </a:pPr>
                      <a:r>
                        <a:rPr lang="en-US" sz="1800" b="1" kern="1200" noProof="0" dirty="0" smtClean="0">
                          <a:solidFill>
                            <a:srgbClr val="00B050"/>
                          </a:solidFill>
                          <a:latin typeface="+mn-lt"/>
                          <a:ea typeface="+mn-ea"/>
                          <a:cs typeface="+mn-cs"/>
                        </a:rPr>
                        <a:t>study-index</a:t>
                      </a:r>
                      <a:endParaRPr lang="en-US" sz="1800" b="1" kern="1200" dirty="0">
                        <a:solidFill>
                          <a:srgbClr val="00B050"/>
                        </a:solidFill>
                        <a:latin typeface="+mn-lt"/>
                        <a:ea typeface="+mn-ea"/>
                        <a:cs typeface="+mn-cs"/>
                      </a:endParaRPr>
                    </a:p>
                  </a:txBody>
                  <a:tcPr/>
                </a:tc>
                <a:tc>
                  <a:txBody>
                    <a:bodyPr/>
                    <a:lstStyle/>
                    <a:p>
                      <a:pPr lvl="0" algn="l">
                        <a:lnSpc>
                          <a:spcPct val="100000"/>
                        </a:lnSpc>
                        <a:spcBef>
                          <a:spcPts val="0"/>
                        </a:spcBef>
                        <a:spcAft>
                          <a:spcPts val="0"/>
                        </a:spcAft>
                        <a:buNone/>
                      </a:pPr>
                      <a:r>
                        <a:rPr lang="en-US" sz="1600" b="0" i="0" u="none" strike="noStrike" noProof="0" dirty="0">
                          <a:latin typeface="Calibri"/>
                        </a:rPr>
                        <a:t>Study metadata including trait, publication </a:t>
                      </a:r>
                      <a:r>
                        <a:rPr lang="en-US" sz="1600" b="0" i="0" u="none" strike="noStrike" noProof="0" dirty="0" smtClean="0">
                          <a:latin typeface="Calibri"/>
                        </a:rPr>
                        <a:t>information</a:t>
                      </a:r>
                      <a:endParaRPr lang="en-US" sz="1600" dirty="0"/>
                    </a:p>
                  </a:txBody>
                  <a:tcPr/>
                </a:tc>
                <a:tc>
                  <a:txBody>
                    <a:bodyPr/>
                    <a:lstStyle/>
                    <a:p>
                      <a:pPr lvl="0">
                        <a:buNone/>
                      </a:pPr>
                      <a:r>
                        <a:rPr lang="en-US" sz="1600" dirty="0"/>
                        <a:t>10 Mb (JSON)</a:t>
                      </a:r>
                    </a:p>
                  </a:txBody>
                  <a:tcPr/>
                </a:tc>
                <a:extLst>
                  <a:ext uri="{0D108BD9-81ED-4DB2-BD59-A6C34878D82A}">
                    <a16:rowId xmlns:a16="http://schemas.microsoft.com/office/drawing/2014/main" val="2508620399"/>
                  </a:ext>
                </a:extLst>
              </a:tr>
              <a:tr h="413996">
                <a:tc>
                  <a:txBody>
                    <a:bodyPr/>
                    <a:lstStyle/>
                    <a:p>
                      <a:pPr lvl="0">
                        <a:buNone/>
                      </a:pPr>
                      <a:r>
                        <a:rPr lang="en-US" sz="1600" dirty="0" smtClean="0"/>
                        <a:t>overlap-index</a:t>
                      </a:r>
                      <a:endParaRPr lang="en-US" sz="1600" dirty="0"/>
                    </a:p>
                  </a:txBody>
                  <a:tcPr/>
                </a:tc>
                <a:tc>
                  <a:txBody>
                    <a:bodyPr/>
                    <a:lstStyle/>
                    <a:p>
                      <a:pPr lvl="0" algn="l">
                        <a:lnSpc>
                          <a:spcPct val="100000"/>
                        </a:lnSpc>
                        <a:spcBef>
                          <a:spcPts val="0"/>
                        </a:spcBef>
                        <a:spcAft>
                          <a:spcPts val="0"/>
                        </a:spcAft>
                        <a:buNone/>
                      </a:pPr>
                      <a:r>
                        <a:rPr lang="en-US" sz="1600" b="0" i="0" u="none" strike="noStrike" noProof="0" dirty="0">
                          <a:latin typeface="Calibri"/>
                        </a:rPr>
                        <a:t>Pair-wise overlap between all independently associated GWAS loci</a:t>
                      </a:r>
                      <a:endParaRPr lang="en-US" sz="1600" dirty="0"/>
                    </a:p>
                  </a:txBody>
                  <a:tcPr/>
                </a:tc>
                <a:tc>
                  <a:txBody>
                    <a:bodyPr/>
                    <a:lstStyle/>
                    <a:p>
                      <a:pPr lvl="0">
                        <a:buNone/>
                      </a:pPr>
                      <a:r>
                        <a:rPr lang="en-US" sz="1600" dirty="0"/>
                        <a:t>1 Gb (JSON)</a:t>
                      </a:r>
                    </a:p>
                  </a:txBody>
                  <a:tcPr/>
                </a:tc>
                <a:extLst>
                  <a:ext uri="{0D108BD9-81ED-4DB2-BD59-A6C34878D82A}">
                    <a16:rowId xmlns:a16="http://schemas.microsoft.com/office/drawing/2014/main" val="3801022638"/>
                  </a:ext>
                </a:extLst>
              </a:tr>
            </a:tbl>
          </a:graphicData>
        </a:graphic>
      </p:graphicFrame>
      <p:sp>
        <p:nvSpPr>
          <p:cNvPr id="8" name="Rectangle 7"/>
          <p:cNvSpPr/>
          <p:nvPr/>
        </p:nvSpPr>
        <p:spPr>
          <a:xfrm>
            <a:off x="1288655" y="6407150"/>
            <a:ext cx="7386415" cy="369332"/>
          </a:xfrm>
          <a:prstGeom prst="rect">
            <a:avLst/>
          </a:prstGeom>
        </p:spPr>
        <p:txBody>
          <a:bodyPr wrap="square">
            <a:spAutoFit/>
          </a:bodyPr>
          <a:lstStyle/>
          <a:p>
            <a:r>
              <a:rPr lang="en-US" u="sng" dirty="0">
                <a:solidFill>
                  <a:srgbClr val="0563C1"/>
                </a:solidFill>
                <a:latin typeface="Calibri" panose="020F0502020204030204" pitchFamily="34" charset="0"/>
                <a:hlinkClick r:id="rId2" tooltip="ftp://ftp.ebi.ac.uk/pub/databases/opentargets/genetics/20022712/v2d_credset/"/>
              </a:rPr>
              <a:t>ftp://</a:t>
            </a:r>
            <a:r>
              <a:rPr lang="en-US" u="sng" dirty="0" smtClean="0">
                <a:solidFill>
                  <a:srgbClr val="0563C1"/>
                </a:solidFill>
                <a:latin typeface="Calibri" panose="020F0502020204030204" pitchFamily="34" charset="0"/>
                <a:hlinkClick r:id="rId2" tooltip="ftp://ftp.ebi.ac.uk/pub/databases/opentargets/genetics/20022712/v2d_credset/"/>
              </a:rPr>
              <a:t>ftp.ebi.ac.uk/pub/databases/opentargets/genetics</a:t>
            </a:r>
            <a:endParaRPr lang="en-US" dirty="0"/>
          </a:p>
        </p:txBody>
      </p:sp>
      <p:sp>
        <p:nvSpPr>
          <p:cNvPr id="9" name="TextBox 8"/>
          <p:cNvSpPr txBox="1"/>
          <p:nvPr/>
        </p:nvSpPr>
        <p:spPr>
          <a:xfrm>
            <a:off x="7907500" y="6241145"/>
            <a:ext cx="1748876" cy="369332"/>
          </a:xfrm>
          <a:prstGeom prst="rect">
            <a:avLst/>
          </a:prstGeom>
          <a:noFill/>
        </p:spPr>
        <p:txBody>
          <a:bodyPr wrap="square" rtlCol="0">
            <a:spAutoFit/>
          </a:bodyPr>
          <a:lstStyle/>
          <a:p>
            <a:r>
              <a:rPr lang="en-US" b="1" dirty="0"/>
              <a:t>Total: ~ 1.2 T </a:t>
            </a:r>
          </a:p>
        </p:txBody>
      </p:sp>
    </p:spTree>
    <p:extLst>
      <p:ext uri="{BB962C8B-B14F-4D97-AF65-F5344CB8AC3E}">
        <p14:creationId xmlns:p14="http://schemas.microsoft.com/office/powerpoint/2010/main" val="40705518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Web application DEMO</a:t>
            </a:r>
            <a:endParaRPr lang="en-US" dirty="0"/>
          </a:p>
        </p:txBody>
      </p:sp>
      <p:sp>
        <p:nvSpPr>
          <p:cNvPr id="5" name="Text Placeholder 4"/>
          <p:cNvSpPr>
            <a:spLocks noGrp="1"/>
          </p:cNvSpPr>
          <p:nvPr>
            <p:ph idx="1"/>
          </p:nvPr>
        </p:nvSpPr>
        <p:spPr>
          <a:xfrm>
            <a:off x="842835" y="1473913"/>
            <a:ext cx="3094193" cy="456487"/>
          </a:xfrm>
        </p:spPr>
        <p:txBody>
          <a:bodyPr/>
          <a:lstStyle/>
          <a:p>
            <a:r>
              <a:rPr lang="en-US" dirty="0">
                <a:hlinkClick r:id="rId2"/>
              </a:rPr>
              <a:t>http://localhost:8501</a:t>
            </a:r>
            <a:r>
              <a:rPr lang="en-US" dirty="0" smtClean="0">
                <a:hlinkClick r:id="rId2"/>
              </a:rPr>
              <a:t>/</a:t>
            </a:r>
            <a:endParaRPr lang="en-US" dirty="0" smtClean="0"/>
          </a:p>
        </p:txBody>
      </p:sp>
      <p:pic>
        <p:nvPicPr>
          <p:cNvPr id="6" name="Picture 5"/>
          <p:cNvPicPr>
            <a:picLocks noChangeAspect="1"/>
          </p:cNvPicPr>
          <p:nvPr/>
        </p:nvPicPr>
        <p:blipFill>
          <a:blip r:embed="rId3"/>
          <a:stretch>
            <a:fillRect/>
          </a:stretch>
        </p:blipFill>
        <p:spPr>
          <a:xfrm>
            <a:off x="842835" y="1930400"/>
            <a:ext cx="8815893" cy="4161396"/>
          </a:xfrm>
          <a:prstGeom prst="rect">
            <a:avLst/>
          </a:prstGeom>
        </p:spPr>
      </p:pic>
    </p:spTree>
    <p:extLst>
      <p:ext uri="{BB962C8B-B14F-4D97-AF65-F5344CB8AC3E}">
        <p14:creationId xmlns:p14="http://schemas.microsoft.com/office/powerpoint/2010/main" val="11851689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1DC23-152A-C747-A538-A83931BA5E76}"/>
              </a:ext>
            </a:extLst>
          </p:cNvPr>
          <p:cNvSpPr>
            <a:spLocks noGrp="1"/>
          </p:cNvSpPr>
          <p:nvPr>
            <p:ph type="title"/>
          </p:nvPr>
        </p:nvSpPr>
        <p:spPr/>
        <p:txBody>
          <a:bodyPr/>
          <a:lstStyle/>
          <a:p>
            <a:r>
              <a:rPr lang="en-US" dirty="0" smtClean="0"/>
              <a:t>Project Goals and Challenges</a:t>
            </a:r>
            <a:endParaRPr lang="en-US" dirty="0"/>
          </a:p>
        </p:txBody>
      </p:sp>
      <p:sp>
        <p:nvSpPr>
          <p:cNvPr id="6" name="Text Placeholder 5">
            <a:extLst>
              <a:ext uri="{FF2B5EF4-FFF2-40B4-BE49-F238E27FC236}">
                <a16:creationId xmlns:a16="http://schemas.microsoft.com/office/drawing/2014/main" id="{03F2BA98-1BAD-6148-81F6-F63B3602E000}"/>
              </a:ext>
            </a:extLst>
          </p:cNvPr>
          <p:cNvSpPr>
            <a:spLocks noGrp="1"/>
          </p:cNvSpPr>
          <p:nvPr>
            <p:ph idx="1"/>
          </p:nvPr>
        </p:nvSpPr>
        <p:spPr>
          <a:xfrm>
            <a:off x="677334" y="1582056"/>
            <a:ext cx="9801980" cy="5123543"/>
          </a:xfrm>
        </p:spPr>
        <p:txBody>
          <a:bodyPr>
            <a:noAutofit/>
          </a:bodyPr>
          <a:lstStyle/>
          <a:p>
            <a:pPr marL="285750" indent="-285750"/>
            <a:r>
              <a:rPr lang="en-US" sz="2800" b="1" dirty="0" smtClean="0"/>
              <a:t>Goals</a:t>
            </a:r>
          </a:p>
          <a:p>
            <a:pPr marL="685800" lvl="1"/>
            <a:r>
              <a:rPr lang="en-US" sz="2000" dirty="0" smtClean="0"/>
              <a:t>Scalable data </a:t>
            </a:r>
            <a:r>
              <a:rPr lang="en-US" sz="2000" b="1" dirty="0" smtClean="0"/>
              <a:t>storage</a:t>
            </a:r>
            <a:r>
              <a:rPr lang="en-US" sz="2000" dirty="0" smtClean="0"/>
              <a:t>, preferable distributed in cloud object storage</a:t>
            </a:r>
          </a:p>
          <a:p>
            <a:pPr marL="685800" lvl="1"/>
            <a:r>
              <a:rPr lang="en-US" sz="2000" dirty="0" smtClean="0"/>
              <a:t>Reasonable </a:t>
            </a:r>
            <a:r>
              <a:rPr lang="en-US" sz="2000" dirty="0" smtClean="0"/>
              <a:t>speed </a:t>
            </a:r>
            <a:r>
              <a:rPr lang="en-US" sz="2000" dirty="0" smtClean="0"/>
              <a:t>and good flexibility </a:t>
            </a:r>
            <a:r>
              <a:rPr lang="en-US" sz="2000" dirty="0" smtClean="0"/>
              <a:t>of </a:t>
            </a:r>
            <a:r>
              <a:rPr lang="en-US" sz="2000" b="1" dirty="0" smtClean="0"/>
              <a:t>query</a:t>
            </a:r>
            <a:r>
              <a:rPr lang="en-US" sz="2000" dirty="0" smtClean="0"/>
              <a:t> for </a:t>
            </a:r>
            <a:r>
              <a:rPr lang="en-US" sz="2000" dirty="0" smtClean="0"/>
              <a:t>complex fields</a:t>
            </a:r>
            <a:endParaRPr lang="en-US" sz="2000" dirty="0"/>
          </a:p>
          <a:p>
            <a:pPr marL="685800" lvl="1"/>
            <a:r>
              <a:rPr lang="en-US" sz="2000" dirty="0" smtClean="0"/>
              <a:t>Rich </a:t>
            </a:r>
            <a:r>
              <a:rPr lang="en-US" sz="2000" b="1" dirty="0" smtClean="0"/>
              <a:t>APIs</a:t>
            </a:r>
            <a:r>
              <a:rPr lang="en-US" sz="2000" dirty="0" smtClean="0"/>
              <a:t> </a:t>
            </a:r>
            <a:r>
              <a:rPr lang="en-US" sz="2000" dirty="0"/>
              <a:t>for downstream data </a:t>
            </a:r>
            <a:r>
              <a:rPr lang="en-US" sz="2000" dirty="0" smtClean="0"/>
              <a:t>analysis (especially </a:t>
            </a:r>
            <a:r>
              <a:rPr lang="en-US" sz="2000" dirty="0"/>
              <a:t>python </a:t>
            </a:r>
            <a:r>
              <a:rPr lang="en-US" sz="2000" dirty="0" smtClean="0"/>
              <a:t>and </a:t>
            </a:r>
            <a:r>
              <a:rPr lang="en-US" sz="2000" dirty="0"/>
              <a:t>R </a:t>
            </a:r>
            <a:r>
              <a:rPr lang="en-US" sz="2000" dirty="0" smtClean="0"/>
              <a:t>APIs)</a:t>
            </a:r>
            <a:endParaRPr lang="en-US" sz="2000" dirty="0"/>
          </a:p>
          <a:p>
            <a:pPr marL="685800" lvl="1"/>
            <a:r>
              <a:rPr lang="en-US" sz="2000" dirty="0" smtClean="0"/>
              <a:t>Data </a:t>
            </a:r>
            <a:r>
              <a:rPr lang="en-US" sz="2000" b="1" dirty="0" smtClean="0"/>
              <a:t>analytic</a:t>
            </a:r>
            <a:r>
              <a:rPr lang="en-US" sz="2000" dirty="0" smtClean="0"/>
              <a:t> tools need to </a:t>
            </a:r>
            <a:r>
              <a:rPr lang="en-US" sz="1800" dirty="0" smtClean="0"/>
              <a:t>be </a:t>
            </a:r>
            <a:r>
              <a:rPr lang="en-US" sz="1800" dirty="0"/>
              <a:t>able to handle </a:t>
            </a:r>
            <a:r>
              <a:rPr lang="en-US" sz="1800" dirty="0" smtClean="0"/>
              <a:t>big data</a:t>
            </a:r>
          </a:p>
          <a:p>
            <a:pPr marL="685800" lvl="1"/>
            <a:endParaRPr lang="en-US" sz="1800" dirty="0"/>
          </a:p>
          <a:p>
            <a:pPr marL="285750" indent="-285750"/>
            <a:r>
              <a:rPr lang="en-US" sz="2800" b="1" dirty="0"/>
              <a:t>Challenges</a:t>
            </a:r>
          </a:p>
          <a:p>
            <a:pPr lvl="1"/>
            <a:r>
              <a:rPr lang="en-US" sz="2000" dirty="0"/>
              <a:t>Data </a:t>
            </a:r>
            <a:r>
              <a:rPr lang="en-US" sz="2000" dirty="0" smtClean="0"/>
              <a:t>size is pretty big </a:t>
            </a:r>
            <a:r>
              <a:rPr lang="en-US" sz="2000" dirty="0"/>
              <a:t>and </a:t>
            </a:r>
            <a:r>
              <a:rPr lang="en-US" sz="2000" dirty="0" smtClean="0"/>
              <a:t>will continue to expand in batches</a:t>
            </a:r>
            <a:endParaRPr lang="en-US" sz="2000" dirty="0"/>
          </a:p>
          <a:p>
            <a:pPr lvl="1"/>
            <a:r>
              <a:rPr lang="en-US" sz="2000" dirty="0"/>
              <a:t>Some fields are complex data </a:t>
            </a:r>
            <a:r>
              <a:rPr lang="en-US" sz="2000" dirty="0" smtClean="0"/>
              <a:t>type</a:t>
            </a:r>
            <a:endParaRPr lang="en-US" sz="2000" dirty="0"/>
          </a:p>
        </p:txBody>
      </p:sp>
      <p:sp>
        <p:nvSpPr>
          <p:cNvPr id="4" name="Slide Number Placeholder 3">
            <a:extLst>
              <a:ext uri="{FF2B5EF4-FFF2-40B4-BE49-F238E27FC236}">
                <a16:creationId xmlns:a16="http://schemas.microsoft.com/office/drawing/2014/main" id="{3F73CAFB-2872-B94E-80B5-E413312E09BD}"/>
              </a:ext>
            </a:extLst>
          </p:cNvPr>
          <p:cNvSpPr>
            <a:spLocks noGrp="1"/>
          </p:cNvSpPr>
          <p:nvPr>
            <p:ph type="sldNum" sz="quarter" idx="12"/>
          </p:nvPr>
        </p:nvSpPr>
        <p:spPr/>
        <p:txBody>
          <a:bodyPr/>
          <a:lstStyle/>
          <a:p>
            <a:fld id="{4BC9B482-DAF4-45C0-8A0B-610925156E27}" type="slidenum">
              <a:rPr lang="en-IN" smtClean="0"/>
              <a:pPr/>
              <a:t>5</a:t>
            </a:fld>
            <a:endParaRPr lang="en-IN"/>
          </a:p>
        </p:txBody>
      </p:sp>
    </p:spTree>
    <p:extLst>
      <p:ext uri="{BB962C8B-B14F-4D97-AF65-F5344CB8AC3E}">
        <p14:creationId xmlns:p14="http://schemas.microsoft.com/office/powerpoint/2010/main" val="17073684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HDFS with Hive and Impala</a:t>
            </a:r>
            <a:br>
              <a:rPr lang="en-US" dirty="0"/>
            </a:br>
            <a:endParaRPr lang="en-US" dirty="0"/>
          </a:p>
        </p:txBody>
      </p:sp>
      <p:sp>
        <p:nvSpPr>
          <p:cNvPr id="5" name="Text Placeholder 4"/>
          <p:cNvSpPr>
            <a:spLocks noGrp="1"/>
          </p:cNvSpPr>
          <p:nvPr>
            <p:ph type="body" idx="1"/>
          </p:nvPr>
        </p:nvSpPr>
        <p:spPr>
          <a:xfrm>
            <a:off x="2148115" y="4527448"/>
            <a:ext cx="7125888" cy="860400"/>
          </a:xfrm>
        </p:spPr>
        <p:txBody>
          <a:bodyPr/>
          <a:lstStyle/>
          <a:p>
            <a:r>
              <a:rPr lang="en-US" dirty="0" smtClean="0"/>
              <a:t>My current solutions in production</a:t>
            </a:r>
            <a:endParaRPr lang="en-US" dirty="0"/>
          </a:p>
        </p:txBody>
      </p:sp>
      <p:pic>
        <p:nvPicPr>
          <p:cNvPr id="2" name="Picture 1"/>
          <p:cNvPicPr>
            <a:picLocks noChangeAspect="1"/>
          </p:cNvPicPr>
          <p:nvPr/>
        </p:nvPicPr>
        <p:blipFill>
          <a:blip r:embed="rId2"/>
          <a:stretch>
            <a:fillRect/>
          </a:stretch>
        </p:blipFill>
        <p:spPr>
          <a:xfrm>
            <a:off x="7176589" y="3172397"/>
            <a:ext cx="1963082" cy="1030313"/>
          </a:xfrm>
          <a:prstGeom prst="rect">
            <a:avLst/>
          </a:prstGeom>
        </p:spPr>
      </p:pic>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452813" y="4086422"/>
            <a:ext cx="1866802" cy="1460772"/>
          </a:xfrm>
          <a:prstGeom prst="rect">
            <a:avLst/>
          </a:prstGeom>
        </p:spPr>
      </p:pic>
    </p:spTree>
    <p:extLst>
      <p:ext uri="{BB962C8B-B14F-4D97-AF65-F5344CB8AC3E}">
        <p14:creationId xmlns:p14="http://schemas.microsoft.com/office/powerpoint/2010/main" val="35102719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A706C-F449-487B-B7A5-ACFA228BE5A3}"/>
              </a:ext>
            </a:extLst>
          </p:cNvPr>
          <p:cNvSpPr>
            <a:spLocks noGrp="1"/>
          </p:cNvSpPr>
          <p:nvPr>
            <p:ph type="title"/>
          </p:nvPr>
        </p:nvSpPr>
        <p:spPr>
          <a:xfrm>
            <a:off x="406411" y="269860"/>
            <a:ext cx="8138810" cy="1123104"/>
          </a:xfrm>
        </p:spPr>
        <p:txBody>
          <a:bodyPr>
            <a:noAutofit/>
          </a:bodyPr>
          <a:lstStyle/>
          <a:p>
            <a:r>
              <a:rPr lang="en-US" dirty="0" smtClean="0">
                <a:cs typeface="Arial"/>
              </a:rPr>
              <a:t>Data </a:t>
            </a:r>
            <a:r>
              <a:rPr lang="en-US" dirty="0">
                <a:cs typeface="Arial"/>
              </a:rPr>
              <a:t>Architecture and </a:t>
            </a:r>
            <a:r>
              <a:rPr lang="en-US" dirty="0" smtClean="0">
                <a:cs typeface="Arial"/>
              </a:rPr>
              <a:t>Infrastructure</a:t>
            </a:r>
            <a:endParaRPr lang="en-US" dirty="0"/>
          </a:p>
        </p:txBody>
      </p:sp>
      <p:sp>
        <p:nvSpPr>
          <p:cNvPr id="5" name="Slide Number Placeholder 4">
            <a:extLst>
              <a:ext uri="{FF2B5EF4-FFF2-40B4-BE49-F238E27FC236}">
                <a16:creationId xmlns:a16="http://schemas.microsoft.com/office/drawing/2014/main" id="{C736BAF4-2B74-49E3-B97B-96461BD44FE1}"/>
              </a:ext>
            </a:extLst>
          </p:cNvPr>
          <p:cNvSpPr>
            <a:spLocks noGrp="1"/>
          </p:cNvSpPr>
          <p:nvPr>
            <p:ph type="sldNum" sz="quarter" idx="12"/>
          </p:nvPr>
        </p:nvSpPr>
        <p:spPr>
          <a:xfrm>
            <a:off x="11215689" y="6257925"/>
            <a:ext cx="533400" cy="196851"/>
          </a:xfrm>
          <a:prstGeom prst="rect">
            <a:avLst/>
          </a:prstGeom>
        </p:spPr>
        <p:txBody>
          <a:bodyPr vert="horz" lIns="0" tIns="0" rIns="0" bIns="12192" rtlCol="0" anchor="b"/>
          <a:lstStyle>
            <a:defPPr>
              <a:defRPr lang="en-US"/>
            </a:defPPr>
            <a:lvl1pPr marL="0" algn="r" defTabSz="914377" rtl="0" eaLnBrk="1" latinLnBrk="0" hangingPunct="1">
              <a:defRPr sz="1067"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defRPr/>
            </a:pPr>
            <a:fld id="{33AA3FBC-51B8-426A-8893-284E5C1F6D1D}" type="slidenum">
              <a:rPr lang="en-GB">
                <a:solidFill>
                  <a:srgbClr val="081538"/>
                </a:solidFill>
                <a:latin typeface="Arial"/>
              </a:rPr>
              <a:pPr>
                <a:defRPr/>
              </a:pPr>
              <a:t>7</a:t>
            </a:fld>
            <a:endParaRPr lang="en-GB" dirty="0">
              <a:solidFill>
                <a:srgbClr val="081538"/>
              </a:solidFill>
              <a:latin typeface="Arial"/>
            </a:endParaRPr>
          </a:p>
        </p:txBody>
      </p:sp>
      <p:pic>
        <p:nvPicPr>
          <p:cNvPr id="11" name="Picture 11">
            <a:extLst>
              <a:ext uri="{FF2B5EF4-FFF2-40B4-BE49-F238E27FC236}">
                <a16:creationId xmlns:a16="http://schemas.microsoft.com/office/drawing/2014/main" id="{D70B283A-9776-40DF-9F12-C192E071E4EA}"/>
              </a:ext>
            </a:extLst>
          </p:cNvPr>
          <p:cNvPicPr>
            <a:picLocks noChangeAspect="1"/>
          </p:cNvPicPr>
          <p:nvPr/>
        </p:nvPicPr>
        <p:blipFill rotWithShape="1">
          <a:blip r:embed="rId2">
            <a:clrChange>
              <a:clrFrom>
                <a:srgbClr val="FFFFFF"/>
              </a:clrFrom>
              <a:clrTo>
                <a:srgbClr val="FFFFFF">
                  <a:alpha val="0"/>
                </a:srgbClr>
              </a:clrTo>
            </a:clrChange>
          </a:blip>
          <a:srcRect t="14557" r="12384" b="-1468"/>
          <a:stretch/>
        </p:blipFill>
        <p:spPr>
          <a:xfrm>
            <a:off x="301339" y="2499617"/>
            <a:ext cx="9090489" cy="3279839"/>
          </a:xfrm>
          <a:prstGeom prst="rect">
            <a:avLst/>
          </a:prstGeom>
        </p:spPr>
      </p:pic>
      <p:sp>
        <p:nvSpPr>
          <p:cNvPr id="3" name="TextBox 2">
            <a:extLst>
              <a:ext uri="{FF2B5EF4-FFF2-40B4-BE49-F238E27FC236}">
                <a16:creationId xmlns:a16="http://schemas.microsoft.com/office/drawing/2014/main" id="{BBD0B28B-303A-4B52-B63A-CFE9A1106200}"/>
              </a:ext>
            </a:extLst>
          </p:cNvPr>
          <p:cNvSpPr txBox="1"/>
          <p:nvPr/>
        </p:nvSpPr>
        <p:spPr>
          <a:xfrm>
            <a:off x="5137627" y="1806928"/>
            <a:ext cx="3245224"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914377">
              <a:defRPr/>
            </a:pPr>
            <a:r>
              <a:rPr lang="en-US" sz="2400" b="1" dirty="0">
                <a:solidFill>
                  <a:srgbClr val="081538"/>
                </a:solidFill>
                <a:latin typeface="Arial"/>
              </a:rPr>
              <a:t>Cloudera Tech Stack</a:t>
            </a:r>
          </a:p>
        </p:txBody>
      </p:sp>
      <p:sp>
        <p:nvSpPr>
          <p:cNvPr id="6" name="Rectangle 5"/>
          <p:cNvSpPr/>
          <p:nvPr/>
        </p:nvSpPr>
        <p:spPr>
          <a:xfrm>
            <a:off x="5606041" y="2499617"/>
            <a:ext cx="897309" cy="150836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99234" y="2299371"/>
            <a:ext cx="897309" cy="87966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7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Hive/Impala vs RDB</a:t>
            </a:r>
          </a:p>
        </p:txBody>
      </p:sp>
      <p:sp>
        <p:nvSpPr>
          <p:cNvPr id="7" name="Text Placeholder 6"/>
          <p:cNvSpPr>
            <a:spLocks noGrp="1"/>
          </p:cNvSpPr>
          <p:nvPr>
            <p:ph type="body" idx="1"/>
          </p:nvPr>
        </p:nvSpPr>
        <p:spPr/>
        <p:txBody>
          <a:bodyPr/>
          <a:lstStyle/>
          <a:p>
            <a:pPr marL="0" lvl="1">
              <a:spcBef>
                <a:spcPts val="1000"/>
              </a:spcBef>
            </a:pPr>
            <a:r>
              <a:rPr lang="en-US" sz="2400" dirty="0"/>
              <a:t>RDB </a:t>
            </a:r>
            <a:r>
              <a:rPr lang="en-US" sz="2400" dirty="0" smtClean="0"/>
              <a:t>(schema </a:t>
            </a:r>
            <a:r>
              <a:rPr lang="en-US" sz="2400" dirty="0"/>
              <a:t>on write)</a:t>
            </a:r>
          </a:p>
        </p:txBody>
      </p:sp>
      <p:sp>
        <p:nvSpPr>
          <p:cNvPr id="9" name="Text Placeholder 8"/>
          <p:cNvSpPr>
            <a:spLocks noGrp="1"/>
          </p:cNvSpPr>
          <p:nvPr>
            <p:ph type="body" sz="quarter" idx="3"/>
          </p:nvPr>
        </p:nvSpPr>
        <p:spPr>
          <a:xfrm>
            <a:off x="4861368" y="2160983"/>
            <a:ext cx="5252029" cy="576262"/>
          </a:xfrm>
        </p:spPr>
        <p:txBody>
          <a:bodyPr/>
          <a:lstStyle/>
          <a:p>
            <a:r>
              <a:rPr lang="en-US" sz="2800" b="1" dirty="0"/>
              <a:t>Hive/impala </a:t>
            </a:r>
            <a:r>
              <a:rPr lang="en-US" sz="2800" b="1" dirty="0" smtClean="0"/>
              <a:t>(schema </a:t>
            </a:r>
            <a:r>
              <a:rPr lang="en-US" sz="2800" b="1" dirty="0"/>
              <a:t>on read)</a:t>
            </a:r>
          </a:p>
        </p:txBody>
      </p:sp>
      <p:sp>
        <p:nvSpPr>
          <p:cNvPr id="2" name="Content Placeholder 1"/>
          <p:cNvSpPr>
            <a:spLocks noGrp="1"/>
          </p:cNvSpPr>
          <p:nvPr>
            <p:ph sz="quarter" idx="4"/>
          </p:nvPr>
        </p:nvSpPr>
        <p:spPr>
          <a:xfrm>
            <a:off x="4975668" y="2737244"/>
            <a:ext cx="4966618" cy="3304117"/>
          </a:xfrm>
        </p:spPr>
        <p:txBody>
          <a:bodyPr vert="horz" lIns="91440" tIns="45720" rIns="91440" bIns="45720" rtlCol="0">
            <a:normAutofit/>
          </a:bodyPr>
          <a:lstStyle/>
          <a:p>
            <a:r>
              <a:rPr lang="en-US" dirty="0"/>
              <a:t>Model your data when processing</a:t>
            </a:r>
          </a:p>
          <a:p>
            <a:r>
              <a:rPr lang="en-US" dirty="0"/>
              <a:t>Process data in raw format in a distributed file system (Hadoop map-reduce jobs under the </a:t>
            </a:r>
            <a:r>
              <a:rPr lang="en-US" dirty="0" smtClean="0"/>
              <a:t>cover)</a:t>
            </a:r>
            <a:endParaRPr lang="en-US" dirty="0"/>
          </a:p>
          <a:p>
            <a:r>
              <a:rPr lang="en-US" dirty="0"/>
              <a:t>Leverage the unlimited compute to transform data in transit</a:t>
            </a:r>
          </a:p>
          <a:p>
            <a:r>
              <a:rPr lang="en-US" dirty="0"/>
              <a:t>Support more complex data </a:t>
            </a:r>
            <a:r>
              <a:rPr lang="en-US" dirty="0" smtClean="0"/>
              <a:t>type</a:t>
            </a:r>
            <a:endParaRPr lang="en-US" dirty="0"/>
          </a:p>
        </p:txBody>
      </p:sp>
      <p:sp>
        <p:nvSpPr>
          <p:cNvPr id="10" name="Content Placeholder 9"/>
          <p:cNvSpPr>
            <a:spLocks noGrp="1"/>
          </p:cNvSpPr>
          <p:nvPr>
            <p:ph sz="half" idx="2"/>
          </p:nvPr>
        </p:nvSpPr>
        <p:spPr/>
        <p:txBody>
          <a:bodyPr>
            <a:normAutofit/>
          </a:bodyPr>
          <a:lstStyle/>
          <a:p>
            <a:pPr marL="228600" lvl="2">
              <a:spcBef>
                <a:spcPts val="1000"/>
              </a:spcBef>
            </a:pPr>
            <a:r>
              <a:rPr lang="en-US" sz="1800" dirty="0"/>
              <a:t>Design schema before-hand</a:t>
            </a:r>
          </a:p>
          <a:p>
            <a:pPr marL="228600" lvl="2">
              <a:spcBef>
                <a:spcPts val="1000"/>
              </a:spcBef>
            </a:pPr>
            <a:r>
              <a:rPr lang="en-US" sz="1800" dirty="0"/>
              <a:t>Normalized data for speed </a:t>
            </a:r>
          </a:p>
          <a:p>
            <a:pPr marL="228600" lvl="2">
              <a:spcBef>
                <a:spcPts val="1000"/>
              </a:spcBef>
            </a:pPr>
            <a:r>
              <a:rPr lang="en-US" sz="1800" dirty="0"/>
              <a:t>Store the data in a format optimized for consumer groups</a:t>
            </a:r>
          </a:p>
          <a:p>
            <a:pPr marL="228600" lvl="2">
              <a:spcBef>
                <a:spcPts val="1000"/>
              </a:spcBef>
            </a:pPr>
            <a:r>
              <a:rPr lang="en-US" sz="1800" dirty="0"/>
              <a:t>Time consuming </a:t>
            </a:r>
            <a:r>
              <a:rPr lang="en-US" sz="1800" dirty="0" smtClean="0"/>
              <a:t>on building schema</a:t>
            </a:r>
          </a:p>
          <a:p>
            <a:pPr marL="228600" lvl="2">
              <a:spcBef>
                <a:spcPts val="1000"/>
              </a:spcBef>
            </a:pPr>
            <a:r>
              <a:rPr lang="en-US" sz="1800" dirty="0" smtClean="0"/>
              <a:t>High </a:t>
            </a:r>
            <a:r>
              <a:rPr lang="en-US" sz="1800" dirty="0"/>
              <a:t>maintenance </a:t>
            </a:r>
          </a:p>
        </p:txBody>
      </p:sp>
    </p:spTree>
    <p:extLst>
      <p:ext uri="{BB962C8B-B14F-4D97-AF65-F5344CB8AC3E}">
        <p14:creationId xmlns:p14="http://schemas.microsoft.com/office/powerpoint/2010/main" val="31699207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2485" y="387852"/>
            <a:ext cx="9630988" cy="765331"/>
          </a:xfrm>
        </p:spPr>
        <p:txBody>
          <a:bodyPr>
            <a:normAutofit/>
          </a:bodyPr>
          <a:lstStyle/>
          <a:p>
            <a:r>
              <a:rPr lang="en-US" sz="3200"/>
              <a:t>Query Big Data in the cloud using Hive and Impala</a:t>
            </a:r>
          </a:p>
        </p:txBody>
      </p:sp>
      <p:sp>
        <p:nvSpPr>
          <p:cNvPr id="5" name="Text Placeholder 4"/>
          <p:cNvSpPr>
            <a:spLocks noGrp="1"/>
          </p:cNvSpPr>
          <p:nvPr>
            <p:ph type="body" idx="1"/>
          </p:nvPr>
        </p:nvSpPr>
        <p:spPr>
          <a:xfrm>
            <a:off x="593899" y="1253469"/>
            <a:ext cx="5157787" cy="508736"/>
          </a:xfrm>
        </p:spPr>
        <p:txBody>
          <a:bodyPr/>
          <a:lstStyle/>
          <a:p>
            <a:r>
              <a:rPr lang="en-US"/>
              <a:t>SQL query with schema on read</a:t>
            </a:r>
          </a:p>
        </p:txBody>
      </p:sp>
      <p:sp>
        <p:nvSpPr>
          <p:cNvPr id="6" name="Content Placeholder 5"/>
          <p:cNvSpPr>
            <a:spLocks noGrp="1"/>
          </p:cNvSpPr>
          <p:nvPr>
            <p:ph sz="half" idx="2"/>
          </p:nvPr>
        </p:nvSpPr>
        <p:spPr>
          <a:xfrm>
            <a:off x="593898" y="1957029"/>
            <a:ext cx="7063134" cy="1086139"/>
          </a:xfrm>
        </p:spPr>
        <p:txBody>
          <a:bodyPr>
            <a:normAutofit/>
          </a:bodyPr>
          <a:lstStyle/>
          <a:p>
            <a:r>
              <a:rPr lang="en-US" sz="1867" dirty="0"/>
              <a:t>Two popular SQL engines in Hadoop ecosystem</a:t>
            </a:r>
          </a:p>
          <a:p>
            <a:r>
              <a:rPr lang="en-US" sz="1867" dirty="0"/>
              <a:t>They provide SQL-like interface to do interactive big data query on a distributed data, like HDFS and S3.</a:t>
            </a:r>
          </a:p>
        </p:txBody>
      </p:sp>
      <p:grpSp>
        <p:nvGrpSpPr>
          <p:cNvPr id="32" name="Group 31">
            <a:extLst>
              <a:ext uri="{FF2B5EF4-FFF2-40B4-BE49-F238E27FC236}">
                <a16:creationId xmlns:a16="http://schemas.microsoft.com/office/drawing/2014/main" id="{4F3D7CEF-AA55-B04C-93EF-92A0D6B75BC5}"/>
              </a:ext>
            </a:extLst>
          </p:cNvPr>
          <p:cNvGrpSpPr/>
          <p:nvPr/>
        </p:nvGrpSpPr>
        <p:grpSpPr>
          <a:xfrm>
            <a:off x="696823" y="3043169"/>
            <a:ext cx="6960210" cy="3147174"/>
            <a:chOff x="1274908" y="1888129"/>
            <a:chExt cx="6331699" cy="2749306"/>
          </a:xfrm>
        </p:grpSpPr>
        <p:pic>
          <p:nvPicPr>
            <p:cNvPr id="12" name="Picture 11">
              <a:extLst>
                <a:ext uri="{FF2B5EF4-FFF2-40B4-BE49-F238E27FC236}">
                  <a16:creationId xmlns:a16="http://schemas.microsoft.com/office/drawing/2014/main" id="{2DFE4AD3-AAD7-5E40-B100-177B5EED2363}"/>
                </a:ext>
              </a:extLst>
            </p:cNvPr>
            <p:cNvPicPr>
              <a:picLocks noChangeAspect="1"/>
            </p:cNvPicPr>
            <p:nvPr/>
          </p:nvPicPr>
          <p:blipFill rotWithShape="1">
            <a:blip r:embed="rId3"/>
            <a:srcRect t="2753" r="68253" b="7483"/>
            <a:stretch/>
          </p:blipFill>
          <p:spPr>
            <a:xfrm>
              <a:off x="1274908" y="2350946"/>
              <a:ext cx="1950556" cy="2006013"/>
            </a:xfrm>
            <a:prstGeom prst="rect">
              <a:avLst/>
            </a:prstGeom>
          </p:spPr>
        </p:pic>
        <p:sp>
          <p:nvSpPr>
            <p:cNvPr id="2" name="TextBox 1">
              <a:extLst>
                <a:ext uri="{FF2B5EF4-FFF2-40B4-BE49-F238E27FC236}">
                  <a16:creationId xmlns:a16="http://schemas.microsoft.com/office/drawing/2014/main" id="{FDB87DEB-E637-1249-8160-ACB7A2547BBA}"/>
                </a:ext>
              </a:extLst>
            </p:cNvPr>
            <p:cNvSpPr txBox="1"/>
            <p:nvPr/>
          </p:nvSpPr>
          <p:spPr>
            <a:xfrm>
              <a:off x="3833251" y="2619686"/>
              <a:ext cx="1477497" cy="452492"/>
            </a:xfrm>
            <a:prstGeom prst="rect">
              <a:avLst/>
            </a:prstGeom>
            <a:noFill/>
          </p:spPr>
          <p:txBody>
            <a:bodyPr wrap="square" rtlCol="0">
              <a:spAutoFit/>
            </a:bodyPr>
            <a:lstStyle/>
            <a:p>
              <a:pPr algn="ctr" defTabSz="914377">
                <a:defRPr/>
              </a:pPr>
              <a:r>
                <a:rPr lang="en-US" dirty="0">
                  <a:solidFill>
                    <a:srgbClr val="081538"/>
                  </a:solidFill>
                  <a:latin typeface="Arial"/>
                </a:rPr>
                <a:t>Hive/Impala Server</a:t>
              </a:r>
            </a:p>
          </p:txBody>
        </p:sp>
        <p:cxnSp>
          <p:nvCxnSpPr>
            <p:cNvPr id="11" name="Straight Arrow Connector 10">
              <a:extLst>
                <a:ext uri="{FF2B5EF4-FFF2-40B4-BE49-F238E27FC236}">
                  <a16:creationId xmlns:a16="http://schemas.microsoft.com/office/drawing/2014/main" id="{12F743DA-9982-CF43-8FF0-E0AF8D431086}"/>
                </a:ext>
              </a:extLst>
            </p:cNvPr>
            <p:cNvCxnSpPr>
              <a:cxnSpLocks/>
              <a:stCxn id="12" idx="3"/>
            </p:cNvCxnSpPr>
            <p:nvPr/>
          </p:nvCxnSpPr>
          <p:spPr>
            <a:xfrm flipV="1">
              <a:off x="3225464" y="2873829"/>
              <a:ext cx="862441" cy="480124"/>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CCD07B4-8D34-2E47-9BB0-3F464582E32F}"/>
                </a:ext>
              </a:extLst>
            </p:cNvPr>
            <p:cNvSpPr txBox="1"/>
            <p:nvPr/>
          </p:nvSpPr>
          <p:spPr>
            <a:xfrm rot="19893340">
              <a:off x="3094772" y="2843443"/>
              <a:ext cx="836964" cy="322641"/>
            </a:xfrm>
            <a:prstGeom prst="rect">
              <a:avLst/>
            </a:prstGeom>
            <a:noFill/>
          </p:spPr>
          <p:txBody>
            <a:bodyPr wrap="square" rtlCol="0">
              <a:spAutoFit/>
            </a:bodyPr>
            <a:lstStyle/>
            <a:p>
              <a:pPr defTabSz="914377">
                <a:defRPr/>
              </a:pPr>
              <a:r>
                <a:rPr lang="en-US" dirty="0" smtClean="0">
                  <a:solidFill>
                    <a:srgbClr val="081538"/>
                  </a:solidFill>
                  <a:latin typeface="Arial"/>
                </a:rPr>
                <a:t>query</a:t>
              </a:r>
              <a:endParaRPr lang="en-US" dirty="0">
                <a:solidFill>
                  <a:srgbClr val="081538"/>
                </a:solidFill>
                <a:latin typeface="Arial"/>
              </a:endParaRPr>
            </a:p>
          </p:txBody>
        </p:sp>
        <p:cxnSp>
          <p:nvCxnSpPr>
            <p:cNvPr id="16" name="Straight Arrow Connector 15">
              <a:extLst>
                <a:ext uri="{FF2B5EF4-FFF2-40B4-BE49-F238E27FC236}">
                  <a16:creationId xmlns:a16="http://schemas.microsoft.com/office/drawing/2014/main" id="{843B7698-98A4-864A-B98A-C201E1224A18}"/>
                </a:ext>
              </a:extLst>
            </p:cNvPr>
            <p:cNvCxnSpPr>
              <a:cxnSpLocks/>
            </p:cNvCxnSpPr>
            <p:nvPr/>
          </p:nvCxnSpPr>
          <p:spPr>
            <a:xfrm>
              <a:off x="5251830" y="2804840"/>
              <a:ext cx="927552" cy="480"/>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9FB47F-D5C4-874B-A2AF-265045D960E6}"/>
                </a:ext>
              </a:extLst>
            </p:cNvPr>
            <p:cNvSpPr txBox="1"/>
            <p:nvPr/>
          </p:nvSpPr>
          <p:spPr>
            <a:xfrm>
              <a:off x="6129110" y="2619205"/>
              <a:ext cx="1477497" cy="258567"/>
            </a:xfrm>
            <a:prstGeom prst="rect">
              <a:avLst/>
            </a:prstGeom>
            <a:noFill/>
          </p:spPr>
          <p:txBody>
            <a:bodyPr wrap="square" rtlCol="0">
              <a:spAutoFit/>
            </a:bodyPr>
            <a:lstStyle/>
            <a:p>
              <a:pPr algn="ctr" defTabSz="914377">
                <a:defRPr/>
              </a:pPr>
              <a:r>
                <a:rPr lang="en-US" dirty="0" err="1">
                  <a:solidFill>
                    <a:srgbClr val="081538"/>
                  </a:solidFill>
                  <a:latin typeface="Arial"/>
                </a:rPr>
                <a:t>Metastore</a:t>
              </a:r>
              <a:r>
                <a:rPr lang="en-US" dirty="0">
                  <a:solidFill>
                    <a:srgbClr val="081538"/>
                  </a:solidFill>
                  <a:latin typeface="Arial"/>
                </a:rPr>
                <a:t> Server</a:t>
              </a:r>
            </a:p>
          </p:txBody>
        </p:sp>
        <p:cxnSp>
          <p:nvCxnSpPr>
            <p:cNvPr id="22" name="Straight Arrow Connector 21">
              <a:extLst>
                <a:ext uri="{FF2B5EF4-FFF2-40B4-BE49-F238E27FC236}">
                  <a16:creationId xmlns:a16="http://schemas.microsoft.com/office/drawing/2014/main" id="{1195141E-5E81-9E42-9629-55009348FBCD}"/>
                </a:ext>
              </a:extLst>
            </p:cNvPr>
            <p:cNvCxnSpPr>
              <a:cxnSpLocks/>
            </p:cNvCxnSpPr>
            <p:nvPr/>
          </p:nvCxnSpPr>
          <p:spPr>
            <a:xfrm>
              <a:off x="5251830" y="2950343"/>
              <a:ext cx="927552" cy="480"/>
            </a:xfrm>
            <a:prstGeom prst="straightConnector1">
              <a:avLst/>
            </a:prstGeom>
            <a:ln w="25400">
              <a:solidFill>
                <a:schemeClr val="accent4">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47148BF-6A5A-5945-8DBE-8200C1AF9FF7}"/>
                </a:ext>
              </a:extLst>
            </p:cNvPr>
            <p:cNvCxnSpPr>
              <a:cxnSpLocks/>
            </p:cNvCxnSpPr>
            <p:nvPr/>
          </p:nvCxnSpPr>
          <p:spPr>
            <a:xfrm flipH="1" flipV="1">
              <a:off x="4441371" y="3125750"/>
              <a:ext cx="674337" cy="744032"/>
            </a:xfrm>
            <a:prstGeom prst="straightConnector1">
              <a:avLst/>
            </a:prstGeom>
            <a:ln w="25400">
              <a:solidFill>
                <a:schemeClr val="accent4">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6146" name="Picture 2" descr="Apache Hive - Wikipedia">
              <a:extLst>
                <a:ext uri="{FF2B5EF4-FFF2-40B4-BE49-F238E27FC236}">
                  <a16:creationId xmlns:a16="http://schemas.microsoft.com/office/drawing/2014/main" id="{16567FAB-7E5C-5A41-A994-7F225BF0C15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69211" y="1907422"/>
              <a:ext cx="924415" cy="83080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pala: retrieve data from HDFS – David is Coding">
              <a:extLst>
                <a:ext uri="{FF2B5EF4-FFF2-40B4-BE49-F238E27FC236}">
                  <a16:creationId xmlns:a16="http://schemas.microsoft.com/office/drawing/2014/main" id="{161E4D1F-711E-BC4E-B01F-70857DC7F26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5606" y="1888129"/>
              <a:ext cx="1197102" cy="8473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57A97407-52F3-134F-8E4B-D351814F71A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075" t="75046" r="42381"/>
            <a:stretch/>
          </p:blipFill>
          <p:spPr bwMode="auto">
            <a:xfrm>
              <a:off x="5142237" y="3353952"/>
              <a:ext cx="1477497" cy="128348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E731B53F-506F-7F42-9C1B-0E597EDA996D}"/>
                </a:ext>
              </a:extLst>
            </p:cNvPr>
            <p:cNvSpPr txBox="1"/>
            <p:nvPr/>
          </p:nvSpPr>
          <p:spPr>
            <a:xfrm>
              <a:off x="6704506" y="3719741"/>
              <a:ext cx="575559" cy="258567"/>
            </a:xfrm>
            <a:prstGeom prst="rect">
              <a:avLst/>
            </a:prstGeom>
            <a:noFill/>
          </p:spPr>
          <p:txBody>
            <a:bodyPr wrap="none" rtlCol="0">
              <a:spAutoFit/>
            </a:bodyPr>
            <a:lstStyle/>
            <a:p>
              <a:pPr defTabSz="914377">
                <a:defRPr/>
              </a:pPr>
              <a:r>
                <a:rPr lang="en-US">
                  <a:solidFill>
                    <a:srgbClr val="081538"/>
                  </a:solidFill>
                  <a:latin typeface="Arial"/>
                </a:rPr>
                <a:t>HDFS</a:t>
              </a:r>
            </a:p>
          </p:txBody>
        </p:sp>
      </p:grpSp>
    </p:spTree>
    <p:extLst>
      <p:ext uri="{BB962C8B-B14F-4D97-AF65-F5344CB8AC3E}">
        <p14:creationId xmlns:p14="http://schemas.microsoft.com/office/powerpoint/2010/main" val="364381775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4406</TotalTime>
  <Words>1267</Words>
  <Application>Microsoft Office PowerPoint</Application>
  <PresentationFormat>Widescreen</PresentationFormat>
  <Paragraphs>230</Paragraphs>
  <Slides>40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Trebuchet MS</vt:lpstr>
      <vt:lpstr>Wingdings 3</vt:lpstr>
      <vt:lpstr>Facet</vt:lpstr>
      <vt:lpstr>Exploring and Comparing Database Modeling using Open Target Genetics Data from SQL to noSQL</vt:lpstr>
      <vt:lpstr>Agenda</vt:lpstr>
      <vt:lpstr>Basic Genetics</vt:lpstr>
      <vt:lpstr>Open Targets Genetics Datasets</vt:lpstr>
      <vt:lpstr>Project Goals and Challenges</vt:lpstr>
      <vt:lpstr>HDFS with Hive and Impala </vt:lpstr>
      <vt:lpstr>Data Architecture and Infrastructure</vt:lpstr>
      <vt:lpstr>Hive/Impala vs RDB</vt:lpstr>
      <vt:lpstr>Query Big Data in the cloud using Hive and Impala</vt:lpstr>
      <vt:lpstr>Data ETL process(study table as example)</vt:lpstr>
      <vt:lpstr>Data query and visualization using HUE</vt:lpstr>
      <vt:lpstr>Advantages and Disadvantages</vt:lpstr>
      <vt:lpstr>Explore and Compare Other Database Solutions </vt:lpstr>
      <vt:lpstr>Subset the data in HDFS using Hive</vt:lpstr>
      <vt:lpstr>Subset the data in HDFS using Hive</vt:lpstr>
      <vt:lpstr>PowerPoint Presentation</vt:lpstr>
      <vt:lpstr>PowerPoint Presentation</vt:lpstr>
      <vt:lpstr>Data ETL process</vt:lpstr>
      <vt:lpstr>Build relations and index</vt:lpstr>
      <vt:lpstr>Postgres Schema</vt:lpstr>
      <vt:lpstr>Query Demo - Postgres: - Find coding variants with high posterior probability for a certain trait category of interest</vt:lpstr>
      <vt:lpstr>PowerPoint Presentation</vt:lpstr>
      <vt:lpstr>What is TileDB</vt:lpstr>
      <vt:lpstr>TileDB Data Model</vt:lpstr>
      <vt:lpstr>Build Study TileDB: Array Layout</vt:lpstr>
      <vt:lpstr>Read Study TileDB - the schema</vt:lpstr>
      <vt:lpstr>Read Study TileDB – the dataset</vt:lpstr>
      <vt:lpstr>Joined query using pandas merge</vt:lpstr>
      <vt:lpstr>PowerPoint Presentation</vt:lpstr>
      <vt:lpstr>Inject data into database</vt:lpstr>
      <vt:lpstr>Collections</vt:lpstr>
      <vt:lpstr>Joined query</vt:lpstr>
      <vt:lpstr>Joined query timeout</vt:lpstr>
      <vt:lpstr>PowerPoint Presentation</vt:lpstr>
      <vt:lpstr>What is Spark</vt:lpstr>
      <vt:lpstr>Read Data from MongoDB into Spark DataFrame</vt:lpstr>
      <vt:lpstr>Perform joined query using spark SQL</vt:lpstr>
      <vt:lpstr>Summary</vt:lpstr>
      <vt:lpstr>Discussion</vt:lpstr>
      <vt:lpstr>Web application DEMO</vt:lpstr>
    </vt:vector>
  </TitlesOfParts>
  <Company>Boston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Modeling on Open Target Genetics Data for Scalable Analysis</dc:title>
  <dc:creator>Zhang, Wenliang</dc:creator>
  <cp:lastModifiedBy>Zhang, Wenliang</cp:lastModifiedBy>
  <cp:revision>88</cp:revision>
  <dcterms:created xsi:type="dcterms:W3CDTF">2021-11-25T15:00:05Z</dcterms:created>
  <dcterms:modified xsi:type="dcterms:W3CDTF">2021-12-06T18:52:06Z</dcterms:modified>
</cp:coreProperties>
</file>